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00" r:id="rId3"/>
    <p:sldMasterId id="2147483811" r:id="rId4"/>
    <p:sldMasterId id="2147483823" r:id="rId5"/>
  </p:sldMasterIdLst>
  <p:notesMasterIdLst>
    <p:notesMasterId r:id="rId35"/>
  </p:notesMasterIdLst>
  <p:sldIdLst>
    <p:sldId id="2096975701" r:id="rId6"/>
    <p:sldId id="366" r:id="rId7"/>
    <p:sldId id="2147374107" r:id="rId8"/>
    <p:sldId id="2147374140" r:id="rId9"/>
    <p:sldId id="2147374126" r:id="rId10"/>
    <p:sldId id="2147374104" r:id="rId11"/>
    <p:sldId id="2147374127" r:id="rId12"/>
    <p:sldId id="2147374124" r:id="rId13"/>
    <p:sldId id="2147374135" r:id="rId14"/>
    <p:sldId id="2096976019" r:id="rId15"/>
    <p:sldId id="2147374202" r:id="rId16"/>
    <p:sldId id="2147374203" r:id="rId17"/>
    <p:sldId id="2147374204" r:id="rId18"/>
    <p:sldId id="2147374137" r:id="rId19"/>
    <p:sldId id="2147374131" r:id="rId20"/>
    <p:sldId id="2096975807" r:id="rId21"/>
    <p:sldId id="2147374121" r:id="rId22"/>
    <p:sldId id="2096975854" r:id="rId23"/>
    <p:sldId id="2096975799" r:id="rId24"/>
    <p:sldId id="2147374247" r:id="rId25"/>
    <p:sldId id="2147374261" r:id="rId26"/>
    <p:sldId id="2147374262" r:id="rId27"/>
    <p:sldId id="275" r:id="rId28"/>
    <p:sldId id="2147374263" r:id="rId29"/>
    <p:sldId id="2147374152" r:id="rId30"/>
    <p:sldId id="2147374180" r:id="rId31"/>
    <p:sldId id="2147374160" r:id="rId32"/>
    <p:sldId id="568" r:id="rId33"/>
    <p:sldId id="2096975805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/>
    <p:restoredTop sz="93321"/>
  </p:normalViewPr>
  <p:slideViewPr>
    <p:cSldViewPr snapToGrid="0">
      <p:cViewPr varScale="1">
        <p:scale>
          <a:sx n="74" d="100"/>
          <a:sy n="74" d="100"/>
        </p:scale>
        <p:origin x="44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iaroser/Documents/Survival%20rates%20bariatric%20vs.%20cancer%20pat.%20for%20both%20genders%20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Adults 18+ with Self-Reported Weights and Heights Resulting in BMIs of 30 and Greater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87B-FC48-A207-30B641BCE230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87B-FC48-A207-30B641BCE230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87B-FC48-A207-30B641BCE230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87B-FC48-A207-30B641BCE23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Surgery</c:v>
                </c:pt>
                <c:pt idx="1">
                  <c:v>Drugs </c:v>
                </c:pt>
                <c:pt idx="2">
                  <c:v>I don't know/prefer not to answer</c:v>
                </c:pt>
                <c:pt idx="3">
                  <c:v>Diet &amp; Exercise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0.16400000000000001</c:v>
                </c:pt>
                <c:pt idx="1">
                  <c:v>0.19800000000000001</c:v>
                </c:pt>
                <c:pt idx="2">
                  <c:v>0.20799999999999999</c:v>
                </c:pt>
                <c:pt idx="3">
                  <c:v>0.43099999999999999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7B-FC48-A207-30B641BCE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76646143"/>
        <c:axId val="1195065631"/>
      </c:barChart>
      <c:catAx>
        <c:axId val="11766461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5065631"/>
        <c:crosses val="autoZero"/>
        <c:auto val="1"/>
        <c:lblAlgn val="ctr"/>
        <c:lblOffset val="100"/>
        <c:noMultiLvlLbl val="0"/>
      </c:catAx>
      <c:valAx>
        <c:axId val="1195065631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6646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CCI Score of Patients on Waiting List for Bariatric Surgery at King’s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A7-DA48-A565-8B5A784F8F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A7-DA48-A565-8B5A784F8F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A7-DA48-A565-8B5A784F8F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Average Rish</c:v>
                </c:pt>
                <c:pt idx="1">
                  <c:v>High Risk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0.62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A7-DA48-A565-8B5A784F8F4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DB4-0240-83E7-C7C21B8EB9A3}"/>
              </c:ext>
            </c:extLst>
          </c:dPt>
          <c:cat>
            <c:strRef>
              <c:f>data!$A$36:$A$51</c:f>
              <c:strCache>
                <c:ptCount val="16"/>
                <c:pt idx="0">
                  <c:v>Lung</c:v>
                </c:pt>
                <c:pt idx="1">
                  <c:v>Stomach</c:v>
                </c:pt>
                <c:pt idx="2">
                  <c:v>Ovary</c:v>
                </c:pt>
                <c:pt idx="3">
                  <c:v>Bariatric High Risk</c:v>
                </c:pt>
                <c:pt idx="4">
                  <c:v>Kidney urinary tract</c:v>
                </c:pt>
                <c:pt idx="5">
                  <c:v>Bladder</c:v>
                </c:pt>
                <c:pt idx="6">
                  <c:v>Kidney </c:v>
                </c:pt>
                <c:pt idx="7">
                  <c:v>Cervix</c:v>
                </c:pt>
                <c:pt idx="8">
                  <c:v>Rectal</c:v>
                </c:pt>
                <c:pt idx="9">
                  <c:v>Colorectal</c:v>
                </c:pt>
                <c:pt idx="10">
                  <c:v>Colon</c:v>
                </c:pt>
                <c:pt idx="11">
                  <c:v>Larynx</c:v>
                </c:pt>
                <c:pt idx="12">
                  <c:v>Uterus</c:v>
                </c:pt>
                <c:pt idx="13">
                  <c:v>Breast</c:v>
                </c:pt>
                <c:pt idx="14">
                  <c:v>Prostate</c:v>
                </c:pt>
                <c:pt idx="15">
                  <c:v>Melanoma</c:v>
                </c:pt>
              </c:strCache>
            </c:strRef>
          </c:cat>
          <c:val>
            <c:numRef>
              <c:f>data!$D$36:$D$51</c:f>
              <c:numCache>
                <c:formatCode>0</c:formatCode>
                <c:ptCount val="16"/>
                <c:pt idx="0">
                  <c:v>8.8000000000000007</c:v>
                </c:pt>
                <c:pt idx="1">
                  <c:v>16.95</c:v>
                </c:pt>
                <c:pt idx="2">
                  <c:v>34.6</c:v>
                </c:pt>
                <c:pt idx="3">
                  <c:v>36</c:v>
                </c:pt>
                <c:pt idx="4">
                  <c:v>49.7</c:v>
                </c:pt>
                <c:pt idx="5">
                  <c:v>49.9</c:v>
                </c:pt>
                <c:pt idx="6">
                  <c:v>51.349999999999994</c:v>
                </c:pt>
                <c:pt idx="7">
                  <c:v>51.3</c:v>
                </c:pt>
                <c:pt idx="8">
                  <c:v>53.75</c:v>
                </c:pt>
                <c:pt idx="9">
                  <c:v>54.2</c:v>
                </c:pt>
                <c:pt idx="10">
                  <c:v>54.2</c:v>
                </c:pt>
                <c:pt idx="11">
                  <c:v>55.4</c:v>
                </c:pt>
                <c:pt idx="12">
                  <c:v>70.3</c:v>
                </c:pt>
                <c:pt idx="13">
                  <c:v>77</c:v>
                </c:pt>
                <c:pt idx="14">
                  <c:v>79.599999999999994</c:v>
                </c:pt>
                <c:pt idx="15">
                  <c:v>87.95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B4-0240-83E7-C7C21B8EB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23243344"/>
        <c:axId val="1624154528"/>
      </c:barChart>
      <c:catAx>
        <c:axId val="1623243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4154528"/>
        <c:crosses val="autoZero"/>
        <c:auto val="0"/>
        <c:lblAlgn val="ctr"/>
        <c:lblOffset val="100"/>
        <c:noMultiLvlLbl val="0"/>
      </c:catAx>
      <c:valAx>
        <c:axId val="1624154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324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 dirty="0"/>
              <a:t>New Classification of Clinical Obesity -</a:t>
            </a:r>
            <a:r>
              <a:rPr lang="en-GB" sz="3200" baseline="0" dirty="0"/>
              <a:t> </a:t>
            </a:r>
            <a:r>
              <a:rPr lang="en-GB" sz="3200" dirty="0"/>
              <a:t>King's College London</a:t>
            </a:r>
          </a:p>
          <a:p>
            <a:pPr algn="ctr">
              <a:defRPr sz="3200"/>
            </a:pPr>
            <a:r>
              <a:rPr lang="en-GB" sz="3200" dirty="0"/>
              <a:t> (Audit of personal Practice)</a:t>
            </a:r>
          </a:p>
        </c:rich>
      </c:tx>
      <c:layout>
        <c:manualLayout>
          <c:xMode val="edge"/>
          <c:yMode val="edge"/>
          <c:x val="0.2105788228162857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228078987222099"/>
          <c:y val="0.35446232875609812"/>
          <c:w val="0.44886598115004006"/>
          <c:h val="0.5513461719127953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New Classification of Clinical Obesity -                     King's College London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20-405D-8DCE-21C805146F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0F-43BF-A52F-D67DEC78627F}"/>
              </c:ext>
            </c:extLst>
          </c:dPt>
          <c:dLbls>
            <c:dLbl>
              <c:idx val="0"/>
              <c:layout>
                <c:manualLayout>
                  <c:x val="7.5224370246583072E-2"/>
                  <c:y val="-7.5747074340055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20-405D-8DCE-21C805146F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Clinical Obesity</c:v>
                </c:pt>
                <c:pt idx="1">
                  <c:v>Pre-clinical Obesity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0.79900000000000004</c:v>
                </c:pt>
                <c:pt idx="1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20-405D-8DCE-21C805146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42B3A-E86A-8E42-8440-431CCB8B87BA}" type="datetimeFigureOut">
              <a:rPr lang="en-US" smtClean="0"/>
              <a:t>3/6/25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B49EB-D916-6342-8A21-3BA06ED38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2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BEA43448-2D05-563E-2C7A-CC3C6E2D3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>
            <a:extLst>
              <a:ext uri="{FF2B5EF4-FFF2-40B4-BE49-F238E27FC236}">
                <a16:creationId xmlns:a16="http://schemas.microsoft.com/office/drawing/2014/main" id="{517ED2C6-166C-3A54-8B48-1F641B1448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>
            <a:extLst>
              <a:ext uri="{FF2B5EF4-FFF2-40B4-BE49-F238E27FC236}">
                <a16:creationId xmlns:a16="http://schemas.microsoft.com/office/drawing/2014/main" id="{44466303-0EAF-DEC9-2575-F79EA546FA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874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9D2554-F37F-4DB6-A3D3-661B06D95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D84DA54-61BD-439D-9D29-7BE555F1E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036533-4E8C-4065-ABC6-D1364E9F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129ACE-AC07-4136-9EA6-95486C7A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4A7E03-DA58-448A-BAA1-FE9B54619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57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EB9FC0-AE2E-40B9-9073-2946EE613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3B3885-7656-46D7-A937-B04482B93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1C67BB-6DE6-4863-BB83-DF09E3793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6CDE75-503B-4C05-99D9-B87DBFB0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8BAA00-076E-46BE-8DE6-C8332A69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62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CA4C38F-BC36-4760-978C-13CEF410AC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614629-DF45-40A4-9541-4C3B90344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A9C9DD-8100-406C-82F1-37C24344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B1F3F6-5CC5-4534-A2C2-D7A0448F3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615EF2-F9ED-44FE-BEE5-4E5F0D85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532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75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5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22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2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69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73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66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27C0D1-1005-48FF-9B84-69695E16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D0E2BD-927B-448F-8A2B-B2122E9EE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73446E-3E91-4632-BBAC-43D543629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85655D-D0DF-444C-9CE0-5A39C766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DB3907-B0B4-4F1F-ABB6-010A6BBD6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64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03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96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38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itting, room, person, bag&#10;&#10;Description automatically generated">
            <a:extLst>
              <a:ext uri="{FF2B5EF4-FFF2-40B4-BE49-F238E27FC236}">
                <a16:creationId xmlns:a16="http://schemas.microsoft.com/office/drawing/2014/main" id="{F543F933-D376-4B5C-8DDA-4142F8D29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D51E91-A7FB-4C36-BCFE-4572A26D86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A74DB9-DF31-4025-BD61-8E21184C3582}"/>
              </a:ext>
            </a:extLst>
          </p:cNvPr>
          <p:cNvSpPr/>
          <p:nvPr userDrawn="1"/>
        </p:nvSpPr>
        <p:spPr>
          <a:xfrm>
            <a:off x="2080054" y="1705232"/>
            <a:ext cx="8031892" cy="3534033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9B6DF983-0F42-491B-A6DC-CA7D03B8F9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48210" y="2462840"/>
            <a:ext cx="6151418" cy="21053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5200" b="1" cap="none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Cover Slide</a:t>
            </a:r>
          </a:p>
        </p:txBody>
      </p:sp>
    </p:spTree>
    <p:extLst>
      <p:ext uri="{BB962C8B-B14F-4D97-AF65-F5344CB8AC3E}">
        <p14:creationId xmlns:p14="http://schemas.microsoft.com/office/powerpoint/2010/main" val="4074419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sitting, table, sink&#10;&#10;Description automatically generated">
            <a:extLst>
              <a:ext uri="{FF2B5EF4-FFF2-40B4-BE49-F238E27FC236}">
                <a16:creationId xmlns:a16="http://schemas.microsoft.com/office/drawing/2014/main" id="{84E963AC-BF76-4D88-AEC5-3B8FB94DF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CEBD5D-9D63-4CA3-A8CB-8B5641FD9FD6}"/>
              </a:ext>
            </a:extLst>
          </p:cNvPr>
          <p:cNvSpPr/>
          <p:nvPr userDrawn="1"/>
        </p:nvSpPr>
        <p:spPr>
          <a:xfrm>
            <a:off x="0" y="0"/>
            <a:ext cx="41529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8176F9BF-F988-47E9-B840-76E395CEC3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2444269"/>
            <a:ext cx="3454400" cy="1100479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4000" b="1" cap="none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B4AA4C2A-C0DC-4438-859E-288D238B2D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107406"/>
            <a:ext cx="34544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cap="none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description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FD4E74-4C93-4E11-B9CB-DC4F487AB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2900" y="0"/>
            <a:ext cx="803910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39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CEBD5D-9D63-4CA3-A8CB-8B5641FD9FD6}"/>
              </a:ext>
            </a:extLst>
          </p:cNvPr>
          <p:cNvSpPr/>
          <p:nvPr userDrawn="1"/>
        </p:nvSpPr>
        <p:spPr>
          <a:xfrm>
            <a:off x="0" y="0"/>
            <a:ext cx="41529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8176F9BF-F988-47E9-B840-76E395CEC3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2444269"/>
            <a:ext cx="3454400" cy="1100479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4000" b="1" cap="none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B4AA4C2A-C0DC-4438-859E-288D238B2D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107406"/>
            <a:ext cx="34544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cap="none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description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F31813-5E1A-42F3-A07A-C2F0B9E6C0CF}"/>
              </a:ext>
            </a:extLst>
          </p:cNvPr>
          <p:cNvCxnSpPr/>
          <p:nvPr userDrawn="1"/>
        </p:nvCxnSpPr>
        <p:spPr>
          <a:xfrm>
            <a:off x="304799" y="3826077"/>
            <a:ext cx="552451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FD4E74-4C93-4E11-B9CB-DC4F487AB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2900" y="0"/>
            <a:ext cx="8039100" cy="6858000"/>
          </a:xfrm>
          <a:noFill/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20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308804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429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432428"/>
            <a:ext cx="11582400" cy="41841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7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B3793D-DAE7-4157-82C2-0A3D8479D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65174"/>
            <a:ext cx="11582401" cy="40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3BE9F3B-3262-43F9-86E6-D427E9802E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124142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2840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ABC0B3-9417-4846-B705-C16C22B9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CE7FD2-A750-47F4-A7F3-AD56E3A53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75ABFF-D4EC-4931-89F6-B18920D79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52FCAF-DAA8-4957-9BB7-4D4B3E94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1F5866-4B1D-49B8-B789-6EBDEC65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992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65174"/>
            <a:ext cx="11582401" cy="40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124142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715911"/>
            <a:ext cx="11582400" cy="390066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6478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192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44" b="1" i="0">
                <a:solidFill>
                  <a:srgbClr val="87878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87" b="0" i="0">
                <a:solidFill>
                  <a:srgbClr val="87878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867EDD-03D0-40A2-845B-AC4C5982E0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97060-1BB1-2B4B-BA9C-962F22A8FEA5}"/>
              </a:ext>
            </a:extLst>
          </p:cNvPr>
          <p:cNvSpPr txBox="1"/>
          <p:nvPr userDrawn="1"/>
        </p:nvSpPr>
        <p:spPr>
          <a:xfrm>
            <a:off x="2246811" y="651836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sz="16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ED46FA-018C-8845-B8B2-B2D0146DF367}"/>
              </a:ext>
            </a:extLst>
          </p:cNvPr>
          <p:cNvSpPr txBox="1"/>
          <p:nvPr userDrawn="1"/>
        </p:nvSpPr>
        <p:spPr>
          <a:xfrm>
            <a:off x="2063931" y="657061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10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26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40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51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42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3/7/25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62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3/7/25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16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9A342E-E809-697F-A7AD-ABBEEFE3BD50}"/>
              </a:ext>
            </a:extLst>
          </p:cNvPr>
          <p:cNvSpPr txBox="1"/>
          <p:nvPr userDrawn="1"/>
        </p:nvSpPr>
        <p:spPr>
          <a:xfrm>
            <a:off x="5929744" y="6484418"/>
            <a:ext cx="7536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strike="noStrike" dirty="0">
                <a:effectLst/>
                <a:latin typeface="Aptos" panose="020B0004020202020204" pitchFamily="34" charset="0"/>
              </a:rPr>
              <a:t>Rubino et al. </a:t>
            </a:r>
            <a:r>
              <a:rPr lang="en-GB" sz="1200" b="0" i="1" strike="noStrike" dirty="0">
                <a:effectLst/>
                <a:latin typeface="Aptos" panose="020B0004020202020204" pitchFamily="34" charset="0"/>
              </a:rPr>
              <a:t>The Lancet Diabetes &amp; Endocrinology. </a:t>
            </a:r>
            <a:r>
              <a:rPr lang="en-GB" sz="1200" dirty="0">
                <a:latin typeface="Aptos" panose="020B0004020202020204" pitchFamily="34" charset="0"/>
              </a:rPr>
              <a:t>DOI: 10.1016/S2213-8587(24)00316-4.</a:t>
            </a:r>
            <a:endParaRPr lang="en-GB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3BB6C-3CFD-15AF-C999-65F2A1181AB7}"/>
              </a:ext>
            </a:extLst>
          </p:cNvPr>
          <p:cNvSpPr txBox="1"/>
          <p:nvPr userDrawn="1"/>
        </p:nvSpPr>
        <p:spPr>
          <a:xfrm>
            <a:off x="534255" y="343704"/>
            <a:ext cx="1105499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</a:rPr>
              <a:t>Title of slide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F56880-4DF5-C2FA-8EAD-1267BB0C0BBE}"/>
              </a:ext>
            </a:extLst>
          </p:cNvPr>
          <p:cNvGrpSpPr/>
          <p:nvPr userDrawn="1"/>
        </p:nvGrpSpPr>
        <p:grpSpPr>
          <a:xfrm>
            <a:off x="0" y="193964"/>
            <a:ext cx="12192000" cy="932872"/>
            <a:chOff x="0" y="145473"/>
            <a:chExt cx="9144000" cy="6996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573D5A-E1E9-BBE6-3E5E-E86FF39BC4B1}"/>
                </a:ext>
              </a:extLst>
            </p:cNvPr>
            <p:cNvSpPr/>
            <p:nvPr/>
          </p:nvSpPr>
          <p:spPr>
            <a:xfrm>
              <a:off x="0" y="145473"/>
              <a:ext cx="9144000" cy="699654"/>
            </a:xfrm>
            <a:prstGeom prst="rect">
              <a:avLst/>
            </a:prstGeom>
            <a:solidFill>
              <a:srgbClr val="00A49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B0EAB-D85F-F7FA-5D63-51BB508E849B}"/>
                </a:ext>
              </a:extLst>
            </p:cNvPr>
            <p:cNvSpPr txBox="1"/>
            <p:nvPr/>
          </p:nvSpPr>
          <p:spPr>
            <a:xfrm>
              <a:off x="400691" y="257778"/>
              <a:ext cx="8291245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>
                  <a:solidFill>
                    <a:schemeClr val="bg1"/>
                  </a:solidFill>
                </a:rPr>
                <a:t>Title of slide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95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BA9A3B-E12B-4BD5-8D88-FE2FC02B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ABDFDB-F674-4906-83D5-C93E76FD6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97E3334-140E-4D28-B591-0DE6FDE74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6719E6-2C0F-40E9-B6F3-9658F198F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E8FC5A-6793-483B-B4D3-4C274F3A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A2B0EF-4CA8-4280-AAB7-DAC66795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02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3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14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49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956-8B3D-9040-8972-01F43D799670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72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2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6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8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2"/>
            <a:ext cx="69172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8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77127051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180498"/>
            <a:ext cx="11029615" cy="36783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1" y="5956138"/>
            <a:ext cx="1052508" cy="365125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05179130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8" y="5141975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1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8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081262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9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51748923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9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7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0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72521511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9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18287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E52C98-5E94-4711-ADE5-DD97EDD5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D070EF-72A1-4CDE-A826-577F30737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4DD579-6DDF-4532-85EB-699BCA32B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C8A4CE-EA16-4F0C-8C1E-52814A112F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7B66428-992F-4828-8473-EF11066CE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AC6EBD0-15E6-49CC-8060-27C276AB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7AF5B58-69A5-48FE-9012-19999F1D2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5F3F398-F6CA-43D5-9A21-C24E17BA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9953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97339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4"/>
            <a:ext cx="11298200" cy="12747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5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4" y="5262297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08798098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6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9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40140007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52266555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2" y="599726"/>
            <a:ext cx="2906817" cy="58169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675728"/>
            <a:ext cx="2004164" cy="518307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5" y="675728"/>
            <a:ext cx="7896279" cy="5183073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4" y="5956138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5" y="5951812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6" y="5956138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21288895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32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7D242B-8A4A-4FA6-B54A-EDC394435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341F060-3655-4BF2-A509-5BBC6F444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EBD893-47CA-48B7-9E91-D1AA99F9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E82045-6D0C-4EC5-9C9C-41ABB705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24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615D94-3845-4EE5-AC0A-0E86EBCF2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04BEE47-7819-4E53-978E-495C1D01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3DC191-D2DF-4223-883F-D77703367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7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BB2E3-534D-405B-BDA0-EB08153D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3436CA-AD35-43D6-BB30-1D5BF3815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80E33B-276E-4BFC-9D84-52837BA92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AC9901-1A84-4029-81A4-95515E47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2CA876-5330-4BDA-A45A-102CD9D3B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3CAA58-828B-489B-A019-57FADEA2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825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CE07DE-E6B7-45C7-9F98-5E2525BC2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0E05EF2-B78C-4ACF-9390-C8A97EE8B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FB3FED-E809-4ADD-87E9-F61A5DD65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5DF9B6-5DA1-40C5-8E48-BEA1E214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94DBF7-814B-47B7-A92C-28E174061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DBF5F0-E99A-4BF6-9064-991403B93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58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6868A8E-1F4D-4F61-A597-27659A027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AA1836-0163-4F07-ABDD-D78BFA354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F90DF1-8315-46E4-96E6-257EB5AD2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18D5D-FED3-4209-B568-E7B178C2DD00}" type="datetimeFigureOut">
              <a:rPr lang="it-IT" smtClean="0"/>
              <a:t>06/03/25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39B250-D4C2-439E-A211-874F27DFD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828E35-22DF-4914-8AF0-0ED0AB790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485F1-3018-44F6-9322-B3009F674A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29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6818A-DC7D-B14B-A905-8EC5C217A000}" type="datetimeFigureOut">
              <a:rPr lang="en-US" smtClean="0"/>
              <a:t>3/6/25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4DA99-413D-494D-A2A9-A15EFF237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410029"/>
            <a:ext cx="11582398" cy="62774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190172"/>
            <a:ext cx="11582398" cy="44264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304796" y="6286500"/>
            <a:ext cx="3228979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© Copyright 2020 Metabolic Health Institute Ltd.</a:t>
            </a:r>
          </a:p>
          <a:p>
            <a:pPr algn="l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83438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  <p15:guide id="7" orient="horz" pos="228">
          <p15:clr>
            <a:srgbClr val="F26B43"/>
          </p15:clr>
        </p15:guide>
        <p15:guide id="8" orient="horz" pos="39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47956-8B3D-9040-8972-01F43D799670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4F98E-05E1-214E-89E1-CA22B901F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292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ransition>
    <p:fade thruBlk="1"/>
  </p:transition>
  <p:hf hdr="0" ftr="0" dt="0"/>
  <p:txStyles>
    <p:titleStyle>
      <a:lvl1pPr algn="l" defTabSz="457189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992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29984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978" indent="-269993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969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960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95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945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938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ncet.com/commissions/clinical-obesity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mc/articles/PMC2448909/?page=1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rgbClr val="162645"/>
            </a:gs>
            <a:gs pos="19000">
              <a:schemeClr val="accent5">
                <a:lumMod val="95000"/>
                <a:lumOff val="5000"/>
              </a:schemeClr>
            </a:gs>
            <a:gs pos="44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ADD6-60F9-4C40-B926-8E3933A74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861" y="1474862"/>
            <a:ext cx="11094275" cy="1239180"/>
          </a:xfrm>
        </p:spPr>
        <p:txBody>
          <a:bodyPr>
            <a:noAutofit/>
          </a:bodyPr>
          <a:lstStyle/>
          <a:p>
            <a:br>
              <a:rPr lang="en-GB" sz="4400" i="1" dirty="0">
                <a:solidFill>
                  <a:srgbClr val="FFC000"/>
                </a:solidFill>
                <a:latin typeface="Open Sans" panose="020B0606030504020204" pitchFamily="34" charset="0"/>
              </a:rPr>
            </a:br>
            <a:r>
              <a:rPr lang="en-GB" sz="4400" i="1" dirty="0">
                <a:solidFill>
                  <a:srgbClr val="FFC000"/>
                </a:solidFill>
                <a:latin typeface="Open Sans" panose="020B0606030504020204" pitchFamily="34" charset="0"/>
              </a:rPr>
              <a:t>Metabolic Surgery in 2024:</a:t>
            </a:r>
            <a:br>
              <a:rPr lang="en-GB" sz="4400" i="1" dirty="0">
                <a:solidFill>
                  <a:srgbClr val="FFC000"/>
                </a:solidFill>
                <a:latin typeface="Open Sans" panose="020B0606030504020204" pitchFamily="34" charset="0"/>
              </a:rPr>
            </a:br>
            <a:r>
              <a:rPr lang="en-GB" sz="4400" i="1" dirty="0">
                <a:solidFill>
                  <a:srgbClr val="FFC000"/>
                </a:solidFill>
                <a:latin typeface="Open Sans" panose="020B0606030504020204" pitchFamily="34" charset="0"/>
              </a:rPr>
              <a:t>Role of Surgery in the Era of Obesity Drugs</a:t>
            </a:r>
            <a:endParaRPr lang="en-US" sz="13800" b="1" dirty="0">
              <a:solidFill>
                <a:srgbClr val="FFC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576E9-F7EF-C64F-84A1-1B2A77343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3148832"/>
            <a:ext cx="9144000" cy="16557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Prof. Francesco </a:t>
            </a:r>
            <a:r>
              <a:rPr lang="en-US" sz="3200" dirty="0" err="1">
                <a:solidFill>
                  <a:schemeClr val="bg1"/>
                </a:solidFill>
              </a:rPr>
              <a:t>Rubino</a:t>
            </a:r>
            <a:endParaRPr lang="en-US" sz="32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Chair Bariatric and Metabolic Surgery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King’s College London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Consultant (Hon) Surgeon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King’s College Hospital</a:t>
            </a:r>
          </a:p>
        </p:txBody>
      </p:sp>
    </p:spTree>
    <p:extLst>
      <p:ext uri="{BB962C8B-B14F-4D97-AF65-F5344CB8AC3E}">
        <p14:creationId xmlns:p14="http://schemas.microsoft.com/office/powerpoint/2010/main" val="366896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5AE8C-3616-85E1-4502-3541968FB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FB99C6-961F-A0A1-1478-59729D168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8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4F4887-B335-ADE8-197D-6CB0CB7BE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9"/>
            <a:ext cx="6875819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8">
              <a:defRPr/>
            </a:pP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348CC4-283B-49B5-7329-38F778C1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5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8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F63144-718F-E280-4668-15AAD61A9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9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8">
              <a:defRPr/>
            </a:pP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AA82DDF-B35C-2DE7-C14E-7B25B292A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1" y="1201313"/>
            <a:ext cx="4808303" cy="4088667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78">
              <a:defRPr/>
            </a:pP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59C2C-16B3-5E24-BF92-F0EF32A1E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1" y="3730793"/>
            <a:ext cx="3537503" cy="2752843"/>
          </a:xfrm>
        </p:spPr>
        <p:txBody>
          <a:bodyPr vert="horz" lIns="121920" tIns="60960" rIns="121920" bIns="60960" rtlCol="0" anchor="t">
            <a:noAutofit/>
          </a:bodyPr>
          <a:lstStyle/>
          <a:p>
            <a:pPr defTabSz="1219154"/>
            <a:r>
              <a:rPr lang="en-GB" sz="2667" b="1" dirty="0">
                <a:solidFill>
                  <a:srgbClr val="FFC000"/>
                </a:solidFill>
              </a:rPr>
              <a:t>Widespread Assumption that Volitional Control of Weight is Bidirectional, No Matter the Severity of Obesity</a:t>
            </a:r>
            <a:endParaRPr lang="en-US" sz="2667" dirty="0">
              <a:solidFill>
                <a:srgbClr val="FFC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848AEA-51D0-721F-604D-0A1E6E76CF11}"/>
              </a:ext>
            </a:extLst>
          </p:cNvPr>
          <p:cNvSpPr/>
          <p:nvPr/>
        </p:nvSpPr>
        <p:spPr>
          <a:xfrm>
            <a:off x="4601044" y="2870651"/>
            <a:ext cx="6733987" cy="651884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Increased Fat Mass/Body Weight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6D1774C3-3F4D-5DAC-E73D-E07BA512AA50}"/>
              </a:ext>
            </a:extLst>
          </p:cNvPr>
          <p:cNvSpPr/>
          <p:nvPr/>
        </p:nvSpPr>
        <p:spPr>
          <a:xfrm rot="10800000" flipV="1">
            <a:off x="4495806" y="3745454"/>
            <a:ext cx="6877023" cy="40010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955E089-772D-1EBA-DF2A-95AF9D8E8504}"/>
              </a:ext>
            </a:extLst>
          </p:cNvPr>
          <p:cNvSpPr/>
          <p:nvPr/>
        </p:nvSpPr>
        <p:spPr>
          <a:xfrm flipV="1">
            <a:off x="4495806" y="2247631"/>
            <a:ext cx="6877023" cy="40010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cartoon of two people talking to a doctor&#10;&#10;Description automatically generated">
            <a:extLst>
              <a:ext uri="{FF2B5EF4-FFF2-40B4-BE49-F238E27FC236}">
                <a16:creationId xmlns:a16="http://schemas.microsoft.com/office/drawing/2014/main" id="{7626194D-9F31-F906-07D0-C74BF7259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64" y="521125"/>
            <a:ext cx="3081867" cy="2675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F673E-349C-13BD-30D3-C6C2875CA948}"/>
              </a:ext>
            </a:extLst>
          </p:cNvPr>
          <p:cNvSpPr txBox="1"/>
          <p:nvPr/>
        </p:nvSpPr>
        <p:spPr>
          <a:xfrm>
            <a:off x="4353522" y="705964"/>
            <a:ext cx="72290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Obesity is a condition of excess adiposity </a:t>
            </a:r>
          </a:p>
          <a:p>
            <a:r>
              <a:rPr lang="en-US" sz="3200" i="1" dirty="0"/>
              <a:t>that poses a “risk” to health</a:t>
            </a:r>
          </a:p>
        </p:txBody>
      </p:sp>
    </p:spTree>
    <p:extLst>
      <p:ext uri="{BB962C8B-B14F-4D97-AF65-F5344CB8AC3E}">
        <p14:creationId xmlns:p14="http://schemas.microsoft.com/office/powerpoint/2010/main" val="331876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5BE21-6202-6FEC-49FC-9EB9FBEB8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D474C5-9F85-4BCB-5C41-F5238B71D03D}"/>
              </a:ext>
            </a:extLst>
          </p:cNvPr>
          <p:cNvSpPr/>
          <p:nvPr/>
        </p:nvSpPr>
        <p:spPr>
          <a:xfrm>
            <a:off x="0" y="193964"/>
            <a:ext cx="12192000" cy="932872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GB" sz="37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52372-953D-1191-B797-C36E9308C5AE}"/>
              </a:ext>
            </a:extLst>
          </p:cNvPr>
          <p:cNvSpPr txBox="1"/>
          <p:nvPr/>
        </p:nvSpPr>
        <p:spPr>
          <a:xfrm>
            <a:off x="696094" y="404631"/>
            <a:ext cx="11054993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Risk vs Illness</a:t>
            </a:r>
            <a:endParaRPr lang="en-US" sz="2667" i="1" dirty="0">
              <a:solidFill>
                <a:prstClr val="black"/>
              </a:solidFill>
              <a:latin typeface="Calibri"/>
            </a:endParaRPr>
          </a:p>
          <a:p>
            <a:pPr defTabSz="609585">
              <a:defRPr/>
            </a:pPr>
            <a:endParaRPr lang="en-US" sz="3200" b="1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5D85BD-1999-3E24-600E-A3231229793B}"/>
              </a:ext>
            </a:extLst>
          </p:cNvPr>
          <p:cNvCxnSpPr>
            <a:cxnSpLocks/>
          </p:cNvCxnSpPr>
          <p:nvPr/>
        </p:nvCxnSpPr>
        <p:spPr>
          <a:xfrm>
            <a:off x="3043240" y="2749905"/>
            <a:ext cx="4395787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6B8306-B4DB-58AE-66E1-0AB66AC60801}"/>
              </a:ext>
            </a:extLst>
          </p:cNvPr>
          <p:cNvCxnSpPr>
            <a:cxnSpLocks/>
          </p:cNvCxnSpPr>
          <p:nvPr/>
        </p:nvCxnSpPr>
        <p:spPr>
          <a:xfrm flipH="1">
            <a:off x="7433192" y="2692433"/>
            <a:ext cx="5835" cy="920367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C450ED-91E8-11B7-4735-B3A478498557}"/>
              </a:ext>
            </a:extLst>
          </p:cNvPr>
          <p:cNvCxnSpPr>
            <a:cxnSpLocks/>
          </p:cNvCxnSpPr>
          <p:nvPr/>
        </p:nvCxnSpPr>
        <p:spPr>
          <a:xfrm>
            <a:off x="7450699" y="3613784"/>
            <a:ext cx="2047876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3411DC-156F-0AC1-5EC6-1CEA2524DD85}"/>
              </a:ext>
            </a:extLst>
          </p:cNvPr>
          <p:cNvCxnSpPr>
            <a:cxnSpLocks/>
          </p:cNvCxnSpPr>
          <p:nvPr/>
        </p:nvCxnSpPr>
        <p:spPr>
          <a:xfrm>
            <a:off x="9498573" y="2749907"/>
            <a:ext cx="0" cy="862892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6D51F8-C44E-AADC-38B6-EAFE543A90B0}"/>
              </a:ext>
            </a:extLst>
          </p:cNvPr>
          <p:cNvCxnSpPr>
            <a:cxnSpLocks/>
          </p:cNvCxnSpPr>
          <p:nvPr/>
        </p:nvCxnSpPr>
        <p:spPr>
          <a:xfrm flipH="1">
            <a:off x="9486901" y="2721007"/>
            <a:ext cx="1985963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469AB3-0BA8-662F-B0EE-DDB63B3ED897}"/>
              </a:ext>
            </a:extLst>
          </p:cNvPr>
          <p:cNvCxnSpPr>
            <a:cxnSpLocks/>
          </p:cNvCxnSpPr>
          <p:nvPr/>
        </p:nvCxnSpPr>
        <p:spPr>
          <a:xfrm>
            <a:off x="3043240" y="5375459"/>
            <a:ext cx="4395787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4FC598-6081-6773-B751-362F04BF6C2A}"/>
              </a:ext>
            </a:extLst>
          </p:cNvPr>
          <p:cNvCxnSpPr>
            <a:cxnSpLocks/>
          </p:cNvCxnSpPr>
          <p:nvPr/>
        </p:nvCxnSpPr>
        <p:spPr>
          <a:xfrm>
            <a:off x="7433191" y="5381150"/>
            <a:ext cx="0" cy="1015663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EF0B5A-B3CB-8C15-50CD-7FFA99C30E2A}"/>
              </a:ext>
            </a:extLst>
          </p:cNvPr>
          <p:cNvCxnSpPr>
            <a:cxnSpLocks/>
          </p:cNvCxnSpPr>
          <p:nvPr/>
        </p:nvCxnSpPr>
        <p:spPr>
          <a:xfrm>
            <a:off x="7433191" y="6454924"/>
            <a:ext cx="2047876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F51039-026D-B289-DD11-73DA0330E263}"/>
              </a:ext>
            </a:extLst>
          </p:cNvPr>
          <p:cNvCxnSpPr>
            <a:cxnSpLocks/>
          </p:cNvCxnSpPr>
          <p:nvPr/>
        </p:nvCxnSpPr>
        <p:spPr>
          <a:xfrm>
            <a:off x="9486901" y="5640950"/>
            <a:ext cx="11672" cy="813977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048859-5797-27D7-20A5-8F35D6BCF6F5}"/>
              </a:ext>
            </a:extLst>
          </p:cNvPr>
          <p:cNvCxnSpPr>
            <a:cxnSpLocks/>
          </p:cNvCxnSpPr>
          <p:nvPr/>
        </p:nvCxnSpPr>
        <p:spPr>
          <a:xfrm flipH="1">
            <a:off x="9486901" y="5640947"/>
            <a:ext cx="1985963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A1CBA9A-F677-A256-A64C-8D41580315A8}"/>
              </a:ext>
            </a:extLst>
          </p:cNvPr>
          <p:cNvSpPr txBox="1"/>
          <p:nvPr/>
        </p:nvSpPr>
        <p:spPr>
          <a:xfrm>
            <a:off x="1436376" y="2357165"/>
            <a:ext cx="1186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>
              <a:defRPr/>
            </a:pPr>
            <a:r>
              <a:rPr lang="en-US" sz="4000" b="1" dirty="0">
                <a:solidFill>
                  <a:srgbClr val="156082">
                    <a:lumMod val="50000"/>
                  </a:srgbClr>
                </a:solidFill>
                <a:latin typeface="Aptos" panose="02110004020202020204"/>
              </a:rPr>
              <a:t>Risk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46A40-C684-0CE3-2447-A1A8CA339238}"/>
              </a:ext>
            </a:extLst>
          </p:cNvPr>
          <p:cNvSpPr txBox="1"/>
          <p:nvPr/>
        </p:nvSpPr>
        <p:spPr>
          <a:xfrm>
            <a:off x="938415" y="5006127"/>
            <a:ext cx="1750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>
              <a:defRPr/>
            </a:pPr>
            <a:r>
              <a:rPr lang="en-US" sz="4000" b="1" dirty="0">
                <a:solidFill>
                  <a:srgbClr val="FF0000"/>
                </a:solidFill>
                <a:latin typeface="Aptos" panose="02110004020202020204"/>
              </a:rPr>
              <a:t>Illness</a:t>
            </a:r>
          </a:p>
        </p:txBody>
      </p:sp>
      <p:pic>
        <p:nvPicPr>
          <p:cNvPr id="27" name="Graphic 26" descr="Tick with solid fill">
            <a:extLst>
              <a:ext uri="{FF2B5EF4-FFF2-40B4-BE49-F238E27FC236}">
                <a16:creationId xmlns:a16="http://schemas.microsoft.com/office/drawing/2014/main" id="{8EB7F0CC-9870-86AD-2CB3-4BB5C0E0E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3994" y="2819785"/>
            <a:ext cx="659191" cy="659191"/>
          </a:xfrm>
          <a:prstGeom prst="rect">
            <a:avLst/>
          </a:prstGeom>
        </p:spPr>
      </p:pic>
      <p:pic>
        <p:nvPicPr>
          <p:cNvPr id="28" name="Graphic 27" descr="Tick with solid fill">
            <a:extLst>
              <a:ext uri="{FF2B5EF4-FFF2-40B4-BE49-F238E27FC236}">
                <a16:creationId xmlns:a16="http://schemas.microsoft.com/office/drawing/2014/main" id="{F09B7406-FF4B-0465-D5FA-839E42CF0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8441" y="5650494"/>
            <a:ext cx="659191" cy="659191"/>
          </a:xfrm>
          <a:prstGeom prst="rect">
            <a:avLst/>
          </a:prstGeom>
        </p:spPr>
      </p:pic>
      <p:pic>
        <p:nvPicPr>
          <p:cNvPr id="29" name="Picture 28" descr="A person running with her thumbs up&#10;&#10;Description automatically generated">
            <a:extLst>
              <a:ext uri="{FF2B5EF4-FFF2-40B4-BE49-F238E27FC236}">
                <a16:creationId xmlns:a16="http://schemas.microsoft.com/office/drawing/2014/main" id="{8E2FF397-2B0E-9D20-D497-2AB42A9B5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789" y="1407072"/>
            <a:ext cx="1033344" cy="1234869"/>
          </a:xfrm>
          <a:prstGeom prst="rect">
            <a:avLst/>
          </a:prstGeom>
        </p:spPr>
      </p:pic>
      <p:pic>
        <p:nvPicPr>
          <p:cNvPr id="30" name="Picture 29" descr="A person sitting on a chair&#10;&#10;Description automatically generated">
            <a:extLst>
              <a:ext uri="{FF2B5EF4-FFF2-40B4-BE49-F238E27FC236}">
                <a16:creationId xmlns:a16="http://schemas.microsoft.com/office/drawing/2014/main" id="{ABD8AB9D-AD16-6D7F-600B-3BD48F318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272" y="4509033"/>
            <a:ext cx="1130729" cy="18006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3F25210-81A4-236A-E062-E98482AC96E1}"/>
              </a:ext>
            </a:extLst>
          </p:cNvPr>
          <p:cNvSpPr txBox="1"/>
          <p:nvPr/>
        </p:nvSpPr>
        <p:spPr>
          <a:xfrm>
            <a:off x="5463005" y="1692630"/>
            <a:ext cx="2539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Risk Reduction</a:t>
            </a:r>
          </a:p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(Prophylactic Care)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7C04F9-F42D-19FA-A4F0-FBAC42A8D905}"/>
              </a:ext>
            </a:extLst>
          </p:cNvPr>
          <p:cNvSpPr txBox="1"/>
          <p:nvPr/>
        </p:nvSpPr>
        <p:spPr>
          <a:xfrm>
            <a:off x="9118379" y="4596469"/>
            <a:ext cx="2685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Disease treatment</a:t>
            </a:r>
          </a:p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(Therapeutic Intent)</a:t>
            </a:r>
          </a:p>
        </p:txBody>
      </p:sp>
    </p:spTree>
    <p:extLst>
      <p:ext uri="{BB962C8B-B14F-4D97-AF65-F5344CB8AC3E}">
        <p14:creationId xmlns:p14="http://schemas.microsoft.com/office/powerpoint/2010/main" val="345998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29443-67D0-4215-D8F2-7B347783D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48B183-AB79-4298-78EE-60E629499859}"/>
              </a:ext>
            </a:extLst>
          </p:cNvPr>
          <p:cNvSpPr/>
          <p:nvPr/>
        </p:nvSpPr>
        <p:spPr>
          <a:xfrm>
            <a:off x="0" y="193964"/>
            <a:ext cx="12192000" cy="932872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GB" sz="37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7E542-A351-915F-09FF-0889DCEF24FD}"/>
              </a:ext>
            </a:extLst>
          </p:cNvPr>
          <p:cNvSpPr txBox="1"/>
          <p:nvPr/>
        </p:nvSpPr>
        <p:spPr>
          <a:xfrm>
            <a:off x="696094" y="404631"/>
            <a:ext cx="11054993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Risk vs Illness: Patient’s perspective</a:t>
            </a:r>
            <a:endParaRPr lang="en-US" sz="2667" i="1" dirty="0">
              <a:solidFill>
                <a:prstClr val="black"/>
              </a:solidFill>
              <a:latin typeface="Calibri"/>
            </a:endParaRPr>
          </a:p>
          <a:p>
            <a:pPr defTabSz="609585">
              <a:defRPr/>
            </a:pPr>
            <a:endParaRPr lang="en-US" sz="3200" b="1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6A0258-0C27-0E71-993B-BD2FE6D1B41A}"/>
              </a:ext>
            </a:extLst>
          </p:cNvPr>
          <p:cNvCxnSpPr>
            <a:cxnSpLocks/>
          </p:cNvCxnSpPr>
          <p:nvPr/>
        </p:nvCxnSpPr>
        <p:spPr>
          <a:xfrm>
            <a:off x="3043240" y="2749905"/>
            <a:ext cx="4395787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D240BE-6871-C938-89BD-0B61F6794525}"/>
              </a:ext>
            </a:extLst>
          </p:cNvPr>
          <p:cNvCxnSpPr>
            <a:cxnSpLocks/>
          </p:cNvCxnSpPr>
          <p:nvPr/>
        </p:nvCxnSpPr>
        <p:spPr>
          <a:xfrm flipH="1">
            <a:off x="7433192" y="2692433"/>
            <a:ext cx="5835" cy="920367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90D38-F2EA-86E9-94EA-F009824C7D89}"/>
              </a:ext>
            </a:extLst>
          </p:cNvPr>
          <p:cNvCxnSpPr>
            <a:cxnSpLocks/>
          </p:cNvCxnSpPr>
          <p:nvPr/>
        </p:nvCxnSpPr>
        <p:spPr>
          <a:xfrm>
            <a:off x="7450699" y="3613784"/>
            <a:ext cx="2047876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CD0647-F0BC-E6B9-77DD-F0C4BC0931B6}"/>
              </a:ext>
            </a:extLst>
          </p:cNvPr>
          <p:cNvCxnSpPr>
            <a:cxnSpLocks/>
          </p:cNvCxnSpPr>
          <p:nvPr/>
        </p:nvCxnSpPr>
        <p:spPr>
          <a:xfrm>
            <a:off x="9498573" y="2749907"/>
            <a:ext cx="0" cy="862892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2AEF1B-BAC6-156F-51FF-ED97034B37FB}"/>
              </a:ext>
            </a:extLst>
          </p:cNvPr>
          <p:cNvCxnSpPr>
            <a:cxnSpLocks/>
          </p:cNvCxnSpPr>
          <p:nvPr/>
        </p:nvCxnSpPr>
        <p:spPr>
          <a:xfrm flipH="1">
            <a:off x="9486901" y="2721007"/>
            <a:ext cx="1985963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BBECEAA-A4FF-02B9-0245-FD3A40FBF360}"/>
              </a:ext>
            </a:extLst>
          </p:cNvPr>
          <p:cNvSpPr txBox="1"/>
          <p:nvPr/>
        </p:nvSpPr>
        <p:spPr>
          <a:xfrm>
            <a:off x="1436376" y="2357165"/>
            <a:ext cx="1186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>
              <a:defRPr/>
            </a:pPr>
            <a:r>
              <a:rPr lang="en-US" sz="4000" b="1" dirty="0">
                <a:solidFill>
                  <a:srgbClr val="156082">
                    <a:lumMod val="50000"/>
                  </a:srgbClr>
                </a:solidFill>
                <a:latin typeface="Aptos" panose="02110004020202020204"/>
              </a:rPr>
              <a:t>Risk</a:t>
            </a:r>
          </a:p>
        </p:txBody>
      </p:sp>
      <p:pic>
        <p:nvPicPr>
          <p:cNvPr id="29" name="Picture 28" descr="A person running with her thumbs up&#10;&#10;Description automatically generated">
            <a:extLst>
              <a:ext uri="{FF2B5EF4-FFF2-40B4-BE49-F238E27FC236}">
                <a16:creationId xmlns:a16="http://schemas.microsoft.com/office/drawing/2014/main" id="{A9F28D22-8697-8527-CAA3-25642149A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9" y="4251200"/>
            <a:ext cx="1033344" cy="12348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32A3D28-1BE4-FD8E-98DC-810E5D999AD0}"/>
              </a:ext>
            </a:extLst>
          </p:cNvPr>
          <p:cNvSpPr txBox="1"/>
          <p:nvPr/>
        </p:nvSpPr>
        <p:spPr>
          <a:xfrm>
            <a:off x="5463005" y="1692630"/>
            <a:ext cx="2539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Risk Reduction</a:t>
            </a:r>
          </a:p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(Prophylactic Care)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D4ABC-6815-D7BC-3057-96E90AB4058B}"/>
              </a:ext>
            </a:extLst>
          </p:cNvPr>
          <p:cNvSpPr txBox="1"/>
          <p:nvPr/>
        </p:nvSpPr>
        <p:spPr>
          <a:xfrm>
            <a:off x="2029647" y="3629767"/>
            <a:ext cx="4642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“Let me think about it, I don’t feel ready…”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3FCC0-B3C8-2060-5CF9-D457C46303B5}"/>
              </a:ext>
            </a:extLst>
          </p:cNvPr>
          <p:cNvSpPr txBox="1"/>
          <p:nvPr/>
        </p:nvSpPr>
        <p:spPr>
          <a:xfrm>
            <a:off x="2029647" y="4175567"/>
            <a:ext cx="3658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“Want to try diet one more time”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AEC85F-E538-DE99-E225-9627CA54A7D7}"/>
              </a:ext>
            </a:extLst>
          </p:cNvPr>
          <p:cNvSpPr txBox="1"/>
          <p:nvPr/>
        </p:nvSpPr>
        <p:spPr>
          <a:xfrm>
            <a:off x="2029647" y="5140393"/>
            <a:ext cx="3782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“Have other priorities right now…”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C0BDB8-222E-E5E9-4F46-C407538C39ED}"/>
              </a:ext>
            </a:extLst>
          </p:cNvPr>
          <p:cNvSpPr txBox="1"/>
          <p:nvPr/>
        </p:nvSpPr>
        <p:spPr>
          <a:xfrm>
            <a:off x="2073470" y="4657980"/>
            <a:ext cx="2366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“Surgery is risky….…”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4F7FB6-0B15-83BC-5182-02B4A0444B03}"/>
              </a:ext>
            </a:extLst>
          </p:cNvPr>
          <p:cNvSpPr txBox="1"/>
          <p:nvPr/>
        </p:nvSpPr>
        <p:spPr>
          <a:xfrm>
            <a:off x="2091373" y="5781445"/>
            <a:ext cx="318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“Will try medications first…”</a:t>
            </a:r>
          </a:p>
        </p:txBody>
      </p:sp>
    </p:spTree>
    <p:extLst>
      <p:ext uri="{BB962C8B-B14F-4D97-AF65-F5344CB8AC3E}">
        <p14:creationId xmlns:p14="http://schemas.microsoft.com/office/powerpoint/2010/main" val="23387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  <p:bldP spid="18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2821E-6E0A-74D9-595E-E84F786E9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4D471F-16C4-74BF-8367-3E8B5728F7A7}"/>
              </a:ext>
            </a:extLst>
          </p:cNvPr>
          <p:cNvSpPr/>
          <p:nvPr/>
        </p:nvSpPr>
        <p:spPr>
          <a:xfrm>
            <a:off x="0" y="193964"/>
            <a:ext cx="12192000" cy="932872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GB" sz="37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251A1-B2B8-B2FA-297B-BAE3C1A02E51}"/>
              </a:ext>
            </a:extLst>
          </p:cNvPr>
          <p:cNvSpPr txBox="1"/>
          <p:nvPr/>
        </p:nvSpPr>
        <p:spPr>
          <a:xfrm>
            <a:off x="696094" y="404631"/>
            <a:ext cx="11054993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Risk vs Illness: Policymakers</a:t>
            </a:r>
            <a:endParaRPr lang="en-US" sz="2667" i="1" dirty="0">
              <a:solidFill>
                <a:prstClr val="black"/>
              </a:solidFill>
              <a:latin typeface="Calibri"/>
            </a:endParaRPr>
          </a:p>
          <a:p>
            <a:pPr defTabSz="609585">
              <a:defRPr/>
            </a:pPr>
            <a:endParaRPr lang="en-US" sz="3200" b="1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72A537-54AF-2C51-4746-1D3942911F7A}"/>
              </a:ext>
            </a:extLst>
          </p:cNvPr>
          <p:cNvCxnSpPr>
            <a:cxnSpLocks/>
          </p:cNvCxnSpPr>
          <p:nvPr/>
        </p:nvCxnSpPr>
        <p:spPr>
          <a:xfrm>
            <a:off x="3043240" y="2749905"/>
            <a:ext cx="4395787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686DAA-8580-DD5E-07C3-74D057758A93}"/>
              </a:ext>
            </a:extLst>
          </p:cNvPr>
          <p:cNvCxnSpPr>
            <a:cxnSpLocks/>
          </p:cNvCxnSpPr>
          <p:nvPr/>
        </p:nvCxnSpPr>
        <p:spPr>
          <a:xfrm flipH="1">
            <a:off x="7433192" y="2692433"/>
            <a:ext cx="5835" cy="920367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491557-16A6-76C4-CA32-394761C99451}"/>
              </a:ext>
            </a:extLst>
          </p:cNvPr>
          <p:cNvCxnSpPr>
            <a:cxnSpLocks/>
          </p:cNvCxnSpPr>
          <p:nvPr/>
        </p:nvCxnSpPr>
        <p:spPr>
          <a:xfrm>
            <a:off x="7450699" y="3613784"/>
            <a:ext cx="2047876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BC43A5-4DA0-1F02-ED2B-A895BB34C242}"/>
              </a:ext>
            </a:extLst>
          </p:cNvPr>
          <p:cNvCxnSpPr>
            <a:cxnSpLocks/>
          </p:cNvCxnSpPr>
          <p:nvPr/>
        </p:nvCxnSpPr>
        <p:spPr>
          <a:xfrm>
            <a:off x="9498573" y="2749907"/>
            <a:ext cx="0" cy="862892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6B1688-5826-AB48-5F30-D3B591ABB486}"/>
              </a:ext>
            </a:extLst>
          </p:cNvPr>
          <p:cNvCxnSpPr>
            <a:cxnSpLocks/>
          </p:cNvCxnSpPr>
          <p:nvPr/>
        </p:nvCxnSpPr>
        <p:spPr>
          <a:xfrm flipH="1">
            <a:off x="9486901" y="2721007"/>
            <a:ext cx="1985963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3990E59-0A58-C367-E03D-A3423E51CD37}"/>
              </a:ext>
            </a:extLst>
          </p:cNvPr>
          <p:cNvSpPr txBox="1"/>
          <p:nvPr/>
        </p:nvSpPr>
        <p:spPr>
          <a:xfrm>
            <a:off x="1436376" y="2357165"/>
            <a:ext cx="1186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>
              <a:defRPr/>
            </a:pPr>
            <a:r>
              <a:rPr lang="en-US" sz="4000" b="1" dirty="0">
                <a:solidFill>
                  <a:srgbClr val="156082">
                    <a:lumMod val="50000"/>
                  </a:srgbClr>
                </a:solidFill>
                <a:latin typeface="Aptos" panose="02110004020202020204"/>
              </a:rPr>
              <a:t>Risk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80DD77-548F-8A4E-6416-8CE29E9AE385}"/>
              </a:ext>
            </a:extLst>
          </p:cNvPr>
          <p:cNvSpPr txBox="1"/>
          <p:nvPr/>
        </p:nvSpPr>
        <p:spPr>
          <a:xfrm>
            <a:off x="5463005" y="1692630"/>
            <a:ext cx="2539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Risk Reduction</a:t>
            </a:r>
          </a:p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(Prophylactic Care)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B1C25D-2A3C-7912-C95F-714819F20CA7}"/>
              </a:ext>
            </a:extLst>
          </p:cNvPr>
          <p:cNvSpPr txBox="1"/>
          <p:nvPr/>
        </p:nvSpPr>
        <p:spPr>
          <a:xfrm>
            <a:off x="1100396" y="3353167"/>
            <a:ext cx="2310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“Surgery is costly”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D197C-24E6-DE14-0FE5-B4604040EEBF}"/>
              </a:ext>
            </a:extLst>
          </p:cNvPr>
          <p:cNvSpPr txBox="1"/>
          <p:nvPr/>
        </p:nvSpPr>
        <p:spPr>
          <a:xfrm>
            <a:off x="1100396" y="3888829"/>
            <a:ext cx="2945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“Return of </a:t>
            </a:r>
            <a:r>
              <a:rPr lang="en-US" sz="2000" dirty="0" err="1"/>
              <a:t>investmenr</a:t>
            </a:r>
            <a:r>
              <a:rPr lang="en-US" sz="2000" dirty="0"/>
              <a:t>”….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F1F39A-A75D-4C92-EBE6-0435AA4C51EE}"/>
              </a:ext>
            </a:extLst>
          </p:cNvPr>
          <p:cNvSpPr txBox="1"/>
          <p:nvPr/>
        </p:nvSpPr>
        <p:spPr>
          <a:xfrm>
            <a:off x="1105785" y="4983630"/>
            <a:ext cx="3782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“Have other priorities right now…”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D8141-FF5D-A6C1-57FE-F3F2EDACC0E2}"/>
              </a:ext>
            </a:extLst>
          </p:cNvPr>
          <p:cNvSpPr txBox="1"/>
          <p:nvPr/>
        </p:nvSpPr>
        <p:spPr>
          <a:xfrm>
            <a:off x="1065905" y="4424263"/>
            <a:ext cx="518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“Surgery is dangerous…complications costs….…”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A98A08-4E7D-291B-7868-67B3B4DB2EED}"/>
              </a:ext>
            </a:extLst>
          </p:cNvPr>
          <p:cNvSpPr txBox="1"/>
          <p:nvPr/>
        </p:nvSpPr>
        <p:spPr>
          <a:xfrm>
            <a:off x="1096105" y="5519292"/>
            <a:ext cx="4999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“We will commission more procedures year…”</a:t>
            </a:r>
          </a:p>
        </p:txBody>
      </p:sp>
      <p:pic>
        <p:nvPicPr>
          <p:cNvPr id="2" name="Picture 1" descr="Stressed man at work">
            <a:extLst>
              <a:ext uri="{FF2B5EF4-FFF2-40B4-BE49-F238E27FC236}">
                <a16:creationId xmlns:a16="http://schemas.microsoft.com/office/drawing/2014/main" id="{B27FF112-6008-7B27-8085-801AAF6FF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348" y="3987184"/>
            <a:ext cx="2420704" cy="19928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5D0CA9-0F1C-AE45-E08B-1C5AB3BB49BE}"/>
              </a:ext>
            </a:extLst>
          </p:cNvPr>
          <p:cNvSpPr txBox="1"/>
          <p:nvPr/>
        </p:nvSpPr>
        <p:spPr>
          <a:xfrm>
            <a:off x="1096105" y="6124325"/>
            <a:ext cx="11219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Mandatory pre-operative weight management…. multi-disciplinary preop assessment…”elective surgery”…</a:t>
            </a:r>
          </a:p>
        </p:txBody>
      </p:sp>
    </p:spTree>
    <p:extLst>
      <p:ext uri="{BB962C8B-B14F-4D97-AF65-F5344CB8AC3E}">
        <p14:creationId xmlns:p14="http://schemas.microsoft.com/office/powerpoint/2010/main" val="283431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  <p:bldP spid="18" grpId="0"/>
      <p:bldP spid="2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698C6A-070A-9246-BA96-4ACDCA6FFC22}"/>
              </a:ext>
            </a:extLst>
          </p:cNvPr>
          <p:cNvSpPr/>
          <p:nvPr/>
        </p:nvSpPr>
        <p:spPr>
          <a:xfrm>
            <a:off x="4229101" y="4032484"/>
            <a:ext cx="3238500" cy="6858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249D0-4EF9-A14E-8A4D-0F06E9C5AD2F}"/>
              </a:ext>
            </a:extLst>
          </p:cNvPr>
          <p:cNvSpPr/>
          <p:nvPr/>
        </p:nvSpPr>
        <p:spPr>
          <a:xfrm>
            <a:off x="7612854" y="4032484"/>
            <a:ext cx="2674135" cy="685800"/>
          </a:xfrm>
          <a:prstGeom prst="rect">
            <a:avLst/>
          </a:prstGeom>
          <a:solidFill>
            <a:srgbClr val="FFC000">
              <a:alpha val="34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ILLNESS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6F4A2CB-403F-5740-9C08-553720D2A39F}"/>
              </a:ext>
            </a:extLst>
          </p:cNvPr>
          <p:cNvSpPr/>
          <p:nvPr/>
        </p:nvSpPr>
        <p:spPr>
          <a:xfrm>
            <a:off x="5848351" y="2267995"/>
            <a:ext cx="509847" cy="14711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A623C0-C11B-394A-84AD-1C516F3AB972}"/>
              </a:ext>
            </a:extLst>
          </p:cNvPr>
          <p:cNvCxnSpPr/>
          <p:nvPr/>
        </p:nvCxnSpPr>
        <p:spPr>
          <a:xfrm flipV="1">
            <a:off x="7982872" y="1883620"/>
            <a:ext cx="0" cy="196616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A0C008F-6B31-5E49-9A97-055C1AC02644}"/>
              </a:ext>
            </a:extLst>
          </p:cNvPr>
          <p:cNvSpPr/>
          <p:nvPr/>
        </p:nvSpPr>
        <p:spPr>
          <a:xfrm>
            <a:off x="4229101" y="5747197"/>
            <a:ext cx="6168188" cy="350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YEARS/DECADES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3BD13-133E-9A45-8341-386996242E23}"/>
              </a:ext>
            </a:extLst>
          </p:cNvPr>
          <p:cNvSpPr txBox="1"/>
          <p:nvPr/>
        </p:nvSpPr>
        <p:spPr>
          <a:xfrm>
            <a:off x="5653232" y="5167986"/>
            <a:ext cx="3408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Cost-effectiveness/saving 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764EB3C-EDAD-4426-7628-54E533A38C86}"/>
              </a:ext>
            </a:extLst>
          </p:cNvPr>
          <p:cNvSpPr txBox="1">
            <a:spLocks/>
          </p:cNvSpPr>
          <p:nvPr/>
        </p:nvSpPr>
        <p:spPr>
          <a:xfrm>
            <a:off x="630569" y="2585934"/>
            <a:ext cx="3539645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worldwide uptake: 0.82%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D56B8F-1320-ACEE-94E3-A2E6DFCE8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2"/>
          <a:stretch/>
        </p:blipFill>
        <p:spPr>
          <a:xfrm>
            <a:off x="437034" y="3849785"/>
            <a:ext cx="3281397" cy="1770507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4F19F6-FB5D-8748-1F5A-E573D9698EC7}"/>
              </a:ext>
            </a:extLst>
          </p:cNvPr>
          <p:cNvSpPr txBox="1"/>
          <p:nvPr/>
        </p:nvSpPr>
        <p:spPr>
          <a:xfrm>
            <a:off x="762013" y="262696"/>
            <a:ext cx="10837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THE IDEA OF OBESITY AS A 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/>
              </a:rPr>
              <a:t>MODIFIABLE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/>
              </a:rPr>
              <a:t>RISK FACTOR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SHAPES PERCEPTIONS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“BARIATRIC” (WEIGHT-LOSS) SURGERY AMONG PATIENTS, REFERRING PHYSICIANS AND  PAYORS</a:t>
            </a:r>
          </a:p>
        </p:txBody>
      </p:sp>
    </p:spTree>
    <p:extLst>
      <p:ext uri="{BB962C8B-B14F-4D97-AF65-F5344CB8AC3E}">
        <p14:creationId xmlns:p14="http://schemas.microsoft.com/office/powerpoint/2010/main" val="716937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9F0BDF-6D36-333D-6C69-F086A28A3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ss by the mountains">
            <a:extLst>
              <a:ext uri="{FF2B5EF4-FFF2-40B4-BE49-F238E27FC236}">
                <a16:creationId xmlns:a16="http://schemas.microsoft.com/office/drawing/2014/main" id="{B3BE2137-340F-6C1C-D4AB-F53AACFF5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D504937-85DF-4B61-324D-A986F5169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3EC4D-1D95-9B35-8DEF-BA9FE0D8F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Changing Landscape of (Metabolic) Surgery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FD1B1C-8044-DC3E-A400-EA83C2CD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7529F9-B1F1-CE35-CCAC-FF1B1C178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D0EB19-D6DA-4721-D383-10E64D4AD118}"/>
              </a:ext>
            </a:extLst>
          </p:cNvPr>
          <p:cNvSpPr txBox="1"/>
          <p:nvPr/>
        </p:nvSpPr>
        <p:spPr>
          <a:xfrm>
            <a:off x="-85557" y="-136892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2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3F6F-829B-D5B8-8B60-83EA4D830935}"/>
              </a:ext>
            </a:extLst>
          </p:cNvPr>
          <p:cNvSpPr txBox="1">
            <a:spLocks/>
          </p:cNvSpPr>
          <p:nvPr/>
        </p:nvSpPr>
        <p:spPr>
          <a:xfrm>
            <a:off x="762078" y="454069"/>
            <a:ext cx="1107273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/>
              <a:t>Candidates for </a:t>
            </a:r>
            <a:r>
              <a:rPr lang="en-US" sz="3733" b="1" u="sng" dirty="0"/>
              <a:t>Traditional</a:t>
            </a:r>
            <a:r>
              <a:rPr lang="en-US" sz="3733" b="1" dirty="0"/>
              <a:t> ”Weight Loss Surgery”</a:t>
            </a:r>
          </a:p>
          <a:p>
            <a:r>
              <a:rPr lang="en-US" sz="3733" b="1" dirty="0"/>
              <a:t>(Primary and Revisional)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D0C0B4D-8F46-9C74-EC64-069E3D957CBA}"/>
              </a:ext>
            </a:extLst>
          </p:cNvPr>
          <p:cNvSpPr txBox="1">
            <a:spLocks/>
          </p:cNvSpPr>
          <p:nvPr/>
        </p:nvSpPr>
        <p:spPr>
          <a:xfrm>
            <a:off x="658573" y="2396422"/>
            <a:ext cx="8979822" cy="6837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Severe Obesity </a:t>
            </a:r>
            <a:r>
              <a:rPr lang="en-US" u="sng" dirty="0"/>
              <a:t>+</a:t>
            </a:r>
            <a:r>
              <a:rPr lang="en-US" dirty="0"/>
              <a:t> ”Co-morbidities”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10BA4-C1BE-4981-F87C-147F17E9AF32}"/>
              </a:ext>
            </a:extLst>
          </p:cNvPr>
          <p:cNvSpPr txBox="1"/>
          <p:nvPr/>
        </p:nvSpPr>
        <p:spPr>
          <a:xfrm>
            <a:off x="658573" y="2978501"/>
            <a:ext cx="1087485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“Low-Risk” candidates (“</a:t>
            </a:r>
            <a:r>
              <a:rPr lang="en-US" sz="2800" i="1" dirty="0"/>
              <a:t>must be able to climb at least 2 flights of stairs</a:t>
            </a:r>
            <a:r>
              <a:rPr lang="en-US" sz="2800" dirty="0"/>
              <a:t>”)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33FBA2-F652-3552-B915-B3971AC8BB44}"/>
              </a:ext>
            </a:extLst>
          </p:cNvPr>
          <p:cNvSpPr txBox="1"/>
          <p:nvPr/>
        </p:nvSpPr>
        <p:spPr>
          <a:xfrm>
            <a:off x="2645686" y="4589846"/>
            <a:ext cx="9889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Young, relatively “healthy”, predominantly female patients</a:t>
            </a:r>
          </a:p>
        </p:txBody>
      </p:sp>
      <p:pic>
        <p:nvPicPr>
          <p:cNvPr id="19" name="Graphic 18" descr="Group of people with solid fill">
            <a:extLst>
              <a:ext uri="{FF2B5EF4-FFF2-40B4-BE49-F238E27FC236}">
                <a16:creationId xmlns:a16="http://schemas.microsoft.com/office/drawing/2014/main" id="{D6ED86F2-5344-1B5D-7CFE-23B11F990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046" y="4176554"/>
            <a:ext cx="1349805" cy="13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386" y="189212"/>
            <a:ext cx="11072735" cy="1143000"/>
          </a:xfrm>
        </p:spPr>
        <p:txBody>
          <a:bodyPr>
            <a:normAutofit/>
          </a:bodyPr>
          <a:lstStyle/>
          <a:p>
            <a:r>
              <a:rPr lang="en-US" sz="3733" dirty="0"/>
              <a:t>Metabolic Surgery at King’s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386" y="1332212"/>
            <a:ext cx="5346728" cy="639763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Diseases and Conditions in Pts Undergoing Bariatric/Metabolic Surgery at KCH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591" y="2158179"/>
            <a:ext cx="7030084" cy="3951288"/>
          </a:xfrm>
        </p:spPr>
        <p:txBody>
          <a:bodyPr>
            <a:normAutofit/>
          </a:bodyPr>
          <a:lstStyle/>
          <a:p>
            <a:r>
              <a:rPr lang="en-US" sz="2400" b="1" dirty="0"/>
              <a:t>Type 2 Diabetes</a:t>
            </a:r>
          </a:p>
          <a:p>
            <a:r>
              <a:rPr lang="en-US" sz="2400" dirty="0"/>
              <a:t>Coronary Heart Disease </a:t>
            </a:r>
          </a:p>
          <a:p>
            <a:r>
              <a:rPr lang="en-US" sz="2400" dirty="0"/>
              <a:t>Heart Failure</a:t>
            </a:r>
          </a:p>
          <a:p>
            <a:r>
              <a:rPr lang="en-US" sz="2400" dirty="0"/>
              <a:t>NASH</a:t>
            </a:r>
          </a:p>
          <a:p>
            <a:r>
              <a:rPr lang="en-US" sz="2400" dirty="0"/>
              <a:t>Chronic Kidney Disease</a:t>
            </a:r>
          </a:p>
          <a:p>
            <a:r>
              <a:rPr lang="en-US" sz="2400" dirty="0"/>
              <a:t>Respiratory disease (Hypoventilation Syndrome)</a:t>
            </a:r>
          </a:p>
          <a:p>
            <a:r>
              <a:rPr lang="en-US" sz="2400" dirty="0"/>
              <a:t>Patients awaiting other time-sensitive surgery (i.e. transplants, CABG, orthopedic surgery) </a:t>
            </a:r>
          </a:p>
          <a:p>
            <a:r>
              <a:rPr lang="en-US" sz="2400" dirty="0"/>
              <a:t>Pre- or Post-Liver Transplant </a:t>
            </a:r>
          </a:p>
        </p:txBody>
      </p:sp>
      <p:pic>
        <p:nvPicPr>
          <p:cNvPr id="5" name="Picture 4" descr="A graph with numbers and a bar&#10;&#10;Description automatically generated">
            <a:extLst>
              <a:ext uri="{FF2B5EF4-FFF2-40B4-BE49-F238E27FC236}">
                <a16:creationId xmlns:a16="http://schemas.microsoft.com/office/drawing/2014/main" id="{14CDCC82-030C-34E4-6233-FE649BE0E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19" y="0"/>
            <a:ext cx="3191002" cy="6434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E1555-4D1B-28D0-4EAF-74EBB8ADDD3B}"/>
              </a:ext>
            </a:extLst>
          </p:cNvPr>
          <p:cNvSpPr txBox="1"/>
          <p:nvPr/>
        </p:nvSpPr>
        <p:spPr>
          <a:xfrm>
            <a:off x="8286119" y="1325471"/>
            <a:ext cx="3795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30-Day Major Complications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EF07B7-201F-C625-4D71-7CCDEB4DBB63}"/>
              </a:ext>
            </a:extLst>
          </p:cNvPr>
          <p:cNvSpPr txBox="1"/>
          <p:nvPr/>
        </p:nvSpPr>
        <p:spPr>
          <a:xfrm>
            <a:off x="8974882" y="3709945"/>
            <a:ext cx="1312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133" dirty="0">
                <a:latin typeface="Calibri" panose="020F0502020204030204"/>
              </a:rPr>
              <a:t>KCH</a:t>
            </a:r>
          </a:p>
          <a:p>
            <a:pPr defTabSz="609585"/>
            <a:endParaRPr lang="en-US" sz="2133" dirty="0"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0B3A9-9D4A-4C59-FF7B-E8497CF96154}"/>
              </a:ext>
            </a:extLst>
          </p:cNvPr>
          <p:cNvSpPr txBox="1"/>
          <p:nvPr/>
        </p:nvSpPr>
        <p:spPr>
          <a:xfrm>
            <a:off x="10042506" y="1987532"/>
            <a:ext cx="1312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000" dirty="0">
                <a:latin typeface="Calibri" panose="020F0502020204030204"/>
              </a:rPr>
              <a:t>National Average</a:t>
            </a:r>
          </a:p>
          <a:p>
            <a:pPr defTabSz="609585"/>
            <a:endParaRPr lang="en-US" sz="200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6333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A006D-CF60-A1D9-802B-E4DD2A2F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02" y="98995"/>
            <a:ext cx="10907998" cy="969333"/>
          </a:xfrm>
        </p:spPr>
        <p:txBody>
          <a:bodyPr>
            <a:normAutofit fontScale="90000"/>
          </a:bodyPr>
          <a:lstStyle/>
          <a:p>
            <a:r>
              <a:rPr lang="en-US" sz="4000" u="sng" dirty="0"/>
              <a:t>Prognosis (estimated 10-year survival based on CCI-Score)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5B0698F-4C06-8AE2-2E58-0EDA2FD7EA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446910"/>
              </p:ext>
            </p:extLst>
          </p:nvPr>
        </p:nvGraphicFramePr>
        <p:xfrm>
          <a:off x="366039" y="1157169"/>
          <a:ext cx="4355590" cy="4208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m 7">
            <a:extLst>
              <a:ext uri="{FF2B5EF4-FFF2-40B4-BE49-F238E27FC236}">
                <a16:creationId xmlns:a16="http://schemas.microsoft.com/office/drawing/2014/main" id="{93FCAAF3-976E-4119-B5A5-182551527358}"/>
              </a:ext>
            </a:extLst>
          </p:cNvPr>
          <p:cNvGraphicFramePr>
            <a:graphicFrameLocks/>
          </p:cNvGraphicFramePr>
          <p:nvPr/>
        </p:nvGraphicFramePr>
        <p:xfrm>
          <a:off x="6096000" y="1903445"/>
          <a:ext cx="5729961" cy="473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ED60D5B-D5F6-3FB7-94B9-FD8F2BB3B98A}"/>
              </a:ext>
            </a:extLst>
          </p:cNvPr>
          <p:cNvSpPr/>
          <p:nvPr/>
        </p:nvSpPr>
        <p:spPr>
          <a:xfrm>
            <a:off x="286645" y="5360143"/>
            <a:ext cx="5122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4 in 10 patients on WL have high mortality risk from their disease status (average 10-year survival 36%)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73B7B19-5939-4162-7493-9DA5D8E89360}"/>
              </a:ext>
            </a:extLst>
          </p:cNvPr>
          <p:cNvSpPr/>
          <p:nvPr/>
        </p:nvSpPr>
        <p:spPr>
          <a:xfrm rot="1985911">
            <a:off x="4274851" y="4670489"/>
            <a:ext cx="2054236" cy="2432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9">
            <a:extLst>
              <a:ext uri="{FF2B5EF4-FFF2-40B4-BE49-F238E27FC236}">
                <a16:creationId xmlns:a16="http://schemas.microsoft.com/office/drawing/2014/main" id="{28350993-E3CE-8A3B-FE60-A00A3C8FE3CB}"/>
              </a:ext>
            </a:extLst>
          </p:cNvPr>
          <p:cNvSpPr txBox="1"/>
          <p:nvPr/>
        </p:nvSpPr>
        <p:spPr>
          <a:xfrm>
            <a:off x="6906465" y="1157169"/>
            <a:ext cx="5017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10-year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survival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rates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(Public Health England 2019)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6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0441" y="563545"/>
            <a:ext cx="840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METABOLIC SURGERY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98C6A-070A-9246-BA96-4ACDCA6FFC22}"/>
              </a:ext>
            </a:extLst>
          </p:cNvPr>
          <p:cNvSpPr/>
          <p:nvPr/>
        </p:nvSpPr>
        <p:spPr>
          <a:xfrm>
            <a:off x="1645927" y="4032484"/>
            <a:ext cx="4139731" cy="6858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249D0-4EF9-A14E-8A4D-0F06E9C5AD2F}"/>
              </a:ext>
            </a:extLst>
          </p:cNvPr>
          <p:cNvSpPr/>
          <p:nvPr/>
        </p:nvSpPr>
        <p:spPr>
          <a:xfrm>
            <a:off x="5968545" y="4032484"/>
            <a:ext cx="4139731" cy="685800"/>
          </a:xfrm>
          <a:prstGeom prst="rect">
            <a:avLst/>
          </a:prstGeom>
          <a:solidFill>
            <a:srgbClr val="FFC000">
              <a:alpha val="34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ILLNESS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6F4A2CB-403F-5740-9C08-553720D2A39F}"/>
              </a:ext>
            </a:extLst>
          </p:cNvPr>
          <p:cNvSpPr/>
          <p:nvPr/>
        </p:nvSpPr>
        <p:spPr>
          <a:xfrm>
            <a:off x="7290177" y="2330751"/>
            <a:ext cx="509847" cy="14711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0C008F-6B31-5E49-9A97-055C1AC02644}"/>
              </a:ext>
            </a:extLst>
          </p:cNvPr>
          <p:cNvSpPr/>
          <p:nvPr/>
        </p:nvSpPr>
        <p:spPr>
          <a:xfrm>
            <a:off x="1645927" y="5747198"/>
            <a:ext cx="8751362" cy="332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MONTHS/YEARS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3BD13-133E-9A45-8341-386996242E23}"/>
              </a:ext>
            </a:extLst>
          </p:cNvPr>
          <p:cNvSpPr txBox="1"/>
          <p:nvPr/>
        </p:nvSpPr>
        <p:spPr>
          <a:xfrm>
            <a:off x="4391975" y="5179447"/>
            <a:ext cx="3408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Cost-effectiveness/saving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880DF5-86DC-942D-4322-021331BC7A2A}"/>
              </a:ext>
            </a:extLst>
          </p:cNvPr>
          <p:cNvSpPr txBox="1"/>
          <p:nvPr/>
        </p:nvSpPr>
        <p:spPr>
          <a:xfrm>
            <a:off x="2879388" y="2205631"/>
            <a:ext cx="266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Shift in Focus</a:t>
            </a:r>
          </a:p>
        </p:txBody>
      </p:sp>
    </p:spTree>
    <p:extLst>
      <p:ext uri="{BB962C8B-B14F-4D97-AF65-F5344CB8AC3E}">
        <p14:creationId xmlns:p14="http://schemas.microsoft.com/office/powerpoint/2010/main" val="2521874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1981200" y="846139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Disclosures</a:t>
            </a:r>
          </a:p>
        </p:txBody>
      </p:sp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2385810" y="2623490"/>
            <a:ext cx="742038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Research/Educational Grants</a:t>
            </a:r>
            <a:r>
              <a:rPr lang="en-US" sz="1800" dirty="0"/>
              <a:t>: Novo Nordisk, Ethicon, Medtronic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Scientific Advisory Board/DSAB</a:t>
            </a:r>
            <a:r>
              <a:rPr lang="en-US" sz="1800" dirty="0"/>
              <a:t>: </a:t>
            </a:r>
            <a:r>
              <a:rPr lang="en-US" sz="1800" dirty="0" err="1"/>
              <a:t>Keyron</a:t>
            </a:r>
            <a:r>
              <a:rPr lang="en-US" sz="1800" dirty="0"/>
              <a:t>, Morphic Medical, GT Metabolic Solutions, 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 err="1"/>
              <a:t>Consuklting</a:t>
            </a:r>
            <a:r>
              <a:rPr lang="en-US" sz="1800" b="1" dirty="0"/>
              <a:t>/Speaking Honoraria</a:t>
            </a:r>
            <a:r>
              <a:rPr lang="en-US" sz="1800" dirty="0"/>
              <a:t>: Medtronic, Ethicon, Novo Nordisk, Eli Lilly, Astra Zeneca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Others:</a:t>
            </a:r>
            <a:r>
              <a:rPr lang="en-US" sz="1800" dirty="0"/>
              <a:t> President, Metabolic Health Institute (nonprofit)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7352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3FE36-67B2-1267-61DB-CD55B86D6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9165D-131A-5217-3D53-F3CE9DED7990}"/>
              </a:ext>
            </a:extLst>
          </p:cNvPr>
          <p:cNvSpPr txBox="1"/>
          <p:nvPr/>
        </p:nvSpPr>
        <p:spPr>
          <a:xfrm>
            <a:off x="1601629" y="1984450"/>
            <a:ext cx="89179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4267" b="1" dirty="0">
                <a:solidFill>
                  <a:prstClr val="black"/>
                </a:solidFill>
                <a:latin typeface="Calibri"/>
              </a:rPr>
              <a:t>Lancet Commission on Clinical Obesity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71DDF-17E2-5CF3-FBD4-8FB1A9AEE832}"/>
              </a:ext>
            </a:extLst>
          </p:cNvPr>
          <p:cNvSpPr txBox="1"/>
          <p:nvPr/>
        </p:nvSpPr>
        <p:spPr>
          <a:xfrm>
            <a:off x="1601629" y="4099688"/>
            <a:ext cx="8917968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endParaRPr lang="en-US" sz="2667" dirty="0">
              <a:solidFill>
                <a:prstClr val="black"/>
              </a:solidFill>
              <a:latin typeface="Calibri"/>
            </a:endParaRPr>
          </a:p>
          <a:p>
            <a:pPr algn="ctr" defTabSz="609585">
              <a:defRPr/>
            </a:pPr>
            <a:endParaRPr lang="en-US" sz="2667" dirty="0">
              <a:solidFill>
                <a:prstClr val="black"/>
              </a:solidFill>
              <a:latin typeface="Calibri"/>
            </a:endParaRPr>
          </a:p>
          <a:p>
            <a:pPr algn="ctr" defTabSz="609585">
              <a:defRPr/>
            </a:pPr>
            <a:r>
              <a:rPr lang="en-US" sz="2133" dirty="0">
                <a:solidFill>
                  <a:prstClr val="black"/>
                </a:solidFill>
                <a:latin typeface="Calibri"/>
              </a:rPr>
              <a:t>View the full report at</a:t>
            </a:r>
          </a:p>
          <a:p>
            <a:pPr algn="ctr" defTabSz="609585">
              <a:defRPr/>
            </a:pPr>
            <a:r>
              <a:rPr lang="en-GB" sz="2133" u="sng" dirty="0">
                <a:solidFill>
                  <a:prstClr val="black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https://www.thelancet.com/commissions/clinical-obesity</a:t>
            </a:r>
            <a:r>
              <a:rPr lang="en-GB" sz="2133" dirty="0">
                <a:solidFill>
                  <a:prstClr val="black"/>
                </a:solidFill>
                <a:latin typeface="Aptos" panose="020B0004020202020204" pitchFamily="34" charset="0"/>
              </a:rPr>
              <a:t> </a:t>
            </a:r>
            <a:endParaRPr lang="en-GB" sz="2133" dirty="0">
              <a:solidFill>
                <a:prstClr val="black"/>
              </a:solidFill>
              <a:latin typeface="Calibri"/>
            </a:endParaRPr>
          </a:p>
          <a:p>
            <a:pPr algn="ctr" defTabSz="609585">
              <a:defRPr/>
            </a:pP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3" name="Picture 2" descr="A group of colorful text&#10;&#10;Description automatically generated">
            <a:extLst>
              <a:ext uri="{FF2B5EF4-FFF2-40B4-BE49-F238E27FC236}">
                <a16:creationId xmlns:a16="http://schemas.microsoft.com/office/drawing/2014/main" id="{927B3998-04AC-95F3-AA41-55DCBE6C3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52" y="280334"/>
            <a:ext cx="1836957" cy="12484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FD13887-B902-9A6A-8DE3-BA7DB4AA14E0}"/>
              </a:ext>
            </a:extLst>
          </p:cNvPr>
          <p:cNvGrpSpPr/>
          <p:nvPr/>
        </p:nvGrpSpPr>
        <p:grpSpPr>
          <a:xfrm>
            <a:off x="368835" y="6265878"/>
            <a:ext cx="11454331" cy="531933"/>
            <a:chOff x="276626" y="4699408"/>
            <a:chExt cx="8590748" cy="3989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897FC8-F13A-E75A-9A23-AADA14225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8404" y="4699408"/>
              <a:ext cx="1358970" cy="28576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AE8B99-D7EC-8F2D-753C-24F588197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626" y="4768141"/>
              <a:ext cx="3010055" cy="33021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F75A20-B83B-B462-8377-36B7F77BEA88}"/>
              </a:ext>
            </a:extLst>
          </p:cNvPr>
          <p:cNvSpPr txBox="1"/>
          <p:nvPr/>
        </p:nvSpPr>
        <p:spPr>
          <a:xfrm>
            <a:off x="6060614" y="6107573"/>
            <a:ext cx="602984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>
              <a:defRPr/>
            </a:pPr>
            <a:r>
              <a:rPr lang="en-GB" sz="1867" u="sng" dirty="0">
                <a:solidFill>
                  <a:prstClr val="white"/>
                </a:solidFill>
                <a:latin typeface="Aptos" panose="020B0004020202020204" pitchFamily="34" charset="0"/>
              </a:rPr>
              <a:t>Rubino et al. </a:t>
            </a:r>
            <a:r>
              <a:rPr lang="en-GB" sz="1867" i="1" u="sng" dirty="0">
                <a:solidFill>
                  <a:prstClr val="white"/>
                </a:solidFill>
                <a:latin typeface="Aptos" panose="020B0004020202020204" pitchFamily="34" charset="0"/>
              </a:rPr>
              <a:t>The Lancet Diabetes &amp; Endocrinology. </a:t>
            </a:r>
          </a:p>
          <a:p>
            <a:pPr algn="r" defTabSz="609585">
              <a:defRPr/>
            </a:pPr>
            <a:r>
              <a:rPr lang="en-GB" sz="1867" u="sng" dirty="0">
                <a:solidFill>
                  <a:prstClr val="white"/>
                </a:solidFill>
                <a:latin typeface="Aptos" panose="020B0004020202020204" pitchFamily="34" charset="0"/>
              </a:rPr>
              <a:t>DOI: 10.1016/S2213-8587(24)00316-4.</a:t>
            </a:r>
            <a:endParaRPr lang="en-GB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EE205-A02B-F840-C9F6-9AC1B8D5ED1B}"/>
              </a:ext>
            </a:extLst>
          </p:cNvPr>
          <p:cNvSpPr txBox="1"/>
          <p:nvPr/>
        </p:nvSpPr>
        <p:spPr>
          <a:xfrm>
            <a:off x="1601629" y="3695335"/>
            <a:ext cx="891796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2667" dirty="0">
                <a:solidFill>
                  <a:prstClr val="black"/>
                </a:solidFill>
                <a:latin typeface="Calibri"/>
              </a:rPr>
              <a:t>Prof. Francesco Rubino, MD</a:t>
            </a:r>
          </a:p>
          <a:p>
            <a:pPr algn="ctr" defTabSz="609585">
              <a:defRPr/>
            </a:pPr>
            <a:r>
              <a:rPr lang="en-US" sz="2667" dirty="0">
                <a:solidFill>
                  <a:prstClr val="black"/>
                </a:solidFill>
                <a:latin typeface="Calibri"/>
              </a:rPr>
              <a:t>Commission Chair</a:t>
            </a:r>
          </a:p>
        </p:txBody>
      </p:sp>
    </p:spTree>
    <p:extLst>
      <p:ext uri="{BB962C8B-B14F-4D97-AF65-F5344CB8AC3E}">
        <p14:creationId xmlns:p14="http://schemas.microsoft.com/office/powerpoint/2010/main" val="944685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AB7D4-DBE4-0DF4-516A-B74D4C6DF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D81CCD-000C-5804-9C66-86AEB0210F70}"/>
              </a:ext>
            </a:extLst>
          </p:cNvPr>
          <p:cNvSpPr txBox="1"/>
          <p:nvPr/>
        </p:nvSpPr>
        <p:spPr>
          <a:xfrm>
            <a:off x="2606194" y="6292953"/>
            <a:ext cx="753687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GB" sz="1467" dirty="0">
                <a:solidFill>
                  <a:prstClr val="black"/>
                </a:solidFill>
                <a:latin typeface="Aptos" panose="020B0004020202020204" pitchFamily="34" charset="0"/>
              </a:rPr>
              <a:t>Rubino et al. </a:t>
            </a:r>
            <a:r>
              <a:rPr lang="en-GB" sz="1467" i="1" dirty="0">
                <a:solidFill>
                  <a:prstClr val="black"/>
                </a:solidFill>
                <a:latin typeface="Aptos" panose="020B0004020202020204" pitchFamily="34" charset="0"/>
              </a:rPr>
              <a:t>The Lancet Diabetes &amp; Endocrinology. </a:t>
            </a:r>
          </a:p>
          <a:p>
            <a:pPr algn="ctr" defTabSz="609585">
              <a:defRPr/>
            </a:pPr>
            <a:r>
              <a:rPr lang="en-GB" sz="1467" dirty="0">
                <a:solidFill>
                  <a:prstClr val="black"/>
                </a:solidFill>
                <a:latin typeface="Aptos" panose="020B0004020202020204" pitchFamily="34" charset="0"/>
              </a:rPr>
              <a:t>DOI: 10.1016/S2213-8587(24)00316-4.</a:t>
            </a:r>
            <a:endParaRPr lang="en-GB" sz="1467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76EC7F-7BEC-C080-B019-7F723C32A3C1}"/>
              </a:ext>
            </a:extLst>
          </p:cNvPr>
          <p:cNvGrpSpPr/>
          <p:nvPr/>
        </p:nvGrpSpPr>
        <p:grpSpPr>
          <a:xfrm>
            <a:off x="0" y="193964"/>
            <a:ext cx="12192000" cy="932872"/>
            <a:chOff x="0" y="145473"/>
            <a:chExt cx="9144000" cy="6996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DC3B16-14CA-486B-EA20-DA23D926960E}"/>
                </a:ext>
              </a:extLst>
            </p:cNvPr>
            <p:cNvSpPr/>
            <p:nvPr/>
          </p:nvSpPr>
          <p:spPr>
            <a:xfrm>
              <a:off x="0" y="145473"/>
              <a:ext cx="9144000" cy="699654"/>
            </a:xfrm>
            <a:prstGeom prst="rect">
              <a:avLst/>
            </a:prstGeom>
            <a:solidFill>
              <a:srgbClr val="00A49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GB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F0D144-7929-19B3-CD59-128EF4E5CD20}"/>
                </a:ext>
              </a:extLst>
            </p:cNvPr>
            <p:cNvSpPr txBox="1"/>
            <p:nvPr/>
          </p:nvSpPr>
          <p:spPr>
            <a:xfrm>
              <a:off x="400691" y="257778"/>
              <a:ext cx="829124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libri"/>
                </a:rPr>
                <a:t>Early impact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11394BF-69C7-DE0F-0192-34499B8A32FF}"/>
              </a:ext>
            </a:extLst>
          </p:cNvPr>
          <p:cNvSpPr/>
          <p:nvPr/>
        </p:nvSpPr>
        <p:spPr>
          <a:xfrm>
            <a:off x="6681053" y="1387211"/>
            <a:ext cx="4408739" cy="1161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400" b="1" dirty="0">
                <a:solidFill>
                  <a:prstClr val="black"/>
                </a:solidFill>
                <a:latin typeface="Calibri"/>
              </a:rPr>
              <a:t>Launch</a:t>
            </a:r>
            <a:r>
              <a:rPr lang="en-US" sz="2400" b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: 16/01/2025</a:t>
            </a:r>
          </a:p>
          <a:p>
            <a:pPr algn="ctr" defTabSz="609585"/>
            <a:r>
              <a:rPr lang="en-US" sz="2400" b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In-person: London, USA, Kuwait</a:t>
            </a:r>
          </a:p>
          <a:p>
            <a:pPr algn="ctr" defTabSz="609585"/>
            <a:r>
              <a:rPr lang="en-US" sz="2400" b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Online attendees: 92 Countries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9123B-DB6A-1894-2B8E-BDE8D179A420}"/>
              </a:ext>
            </a:extLst>
          </p:cNvPr>
          <p:cNvSpPr/>
          <p:nvPr/>
        </p:nvSpPr>
        <p:spPr>
          <a:xfrm>
            <a:off x="566581" y="2809241"/>
            <a:ext cx="11302145" cy="9328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667" b="1" i="1" dirty="0">
                <a:solidFill>
                  <a:prstClr val="black"/>
                </a:solidFill>
                <a:latin typeface="Calibri"/>
              </a:rPr>
              <a:t>The Definition of Clinical Obesity is a sharp “before and after moment”</a:t>
            </a:r>
          </a:p>
          <a:p>
            <a:pPr algn="ctr" defTabSz="609585"/>
            <a:r>
              <a:rPr lang="en-US" sz="2667" b="1" dirty="0">
                <a:solidFill>
                  <a:prstClr val="black"/>
                </a:solidFill>
                <a:latin typeface="Calibri"/>
              </a:rPr>
              <a:t>(R. Horton; Editor-in-Chief, The Lancet)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20AF60-F750-F661-ECD7-0D8C040C2207}"/>
              </a:ext>
            </a:extLst>
          </p:cNvPr>
          <p:cNvSpPr/>
          <p:nvPr/>
        </p:nvSpPr>
        <p:spPr>
          <a:xfrm>
            <a:off x="780475" y="1414913"/>
            <a:ext cx="4408739" cy="1161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667" b="1" dirty="0">
                <a:solidFill>
                  <a:prstClr val="black"/>
                </a:solidFill>
                <a:latin typeface="Calibri"/>
              </a:rPr>
              <a:t>79 Endorsing Organizations </a:t>
            </a:r>
          </a:p>
          <a:p>
            <a:pPr algn="ctr" defTabSz="609585"/>
            <a:r>
              <a:rPr lang="en-US" sz="2667" b="1" dirty="0">
                <a:solidFill>
                  <a:prstClr val="black"/>
                </a:solidFill>
                <a:latin typeface="Calibri"/>
              </a:rPr>
              <a:t>from worldwide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DFD2B4-7423-DD9F-9B05-BA8F496001CD}"/>
              </a:ext>
            </a:extLst>
          </p:cNvPr>
          <p:cNvSpPr/>
          <p:nvPr/>
        </p:nvSpPr>
        <p:spPr>
          <a:xfrm>
            <a:off x="4102672" y="4066879"/>
            <a:ext cx="3986656" cy="10023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2667" b="1" dirty="0">
                <a:solidFill>
                  <a:prstClr val="black"/>
                </a:solidFill>
                <a:latin typeface="Calibri"/>
              </a:rPr>
              <a:t>&gt; News/Editorials in many scientific journals</a:t>
            </a:r>
          </a:p>
        </p:txBody>
      </p:sp>
      <p:pic>
        <p:nvPicPr>
          <p:cNvPr id="26" name="Picture 25" descr="A close up of a logo&#10;&#10;AI-generated content may be incorrect.">
            <a:extLst>
              <a:ext uri="{FF2B5EF4-FFF2-40B4-BE49-F238E27FC236}">
                <a16:creationId xmlns:a16="http://schemas.microsoft.com/office/drawing/2014/main" id="{D52F8346-A53C-6956-56B8-8FE73BAF1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41" y="4101110"/>
            <a:ext cx="2950203" cy="910063"/>
          </a:xfrm>
          <a:prstGeom prst="rect">
            <a:avLst/>
          </a:prstGeom>
        </p:spPr>
      </p:pic>
      <p:pic>
        <p:nvPicPr>
          <p:cNvPr id="29" name="Picture 28" descr="A red and white logo&#10;&#10;AI-generated content may be incorrect.">
            <a:extLst>
              <a:ext uri="{FF2B5EF4-FFF2-40B4-BE49-F238E27FC236}">
                <a16:creationId xmlns:a16="http://schemas.microsoft.com/office/drawing/2014/main" id="{E255396F-0070-1BA0-C001-6BECCAD10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304" y="5133774"/>
            <a:ext cx="1338625" cy="1170421"/>
          </a:xfrm>
          <a:prstGeom prst="rect">
            <a:avLst/>
          </a:prstGeom>
        </p:spPr>
      </p:pic>
      <p:pic>
        <p:nvPicPr>
          <p:cNvPr id="31" name="Picture 30" descr="A black and white logo&#10;&#10;AI-generated content may be incorrect.">
            <a:extLst>
              <a:ext uri="{FF2B5EF4-FFF2-40B4-BE49-F238E27FC236}">
                <a16:creationId xmlns:a16="http://schemas.microsoft.com/office/drawing/2014/main" id="{60EA505F-D06E-2D36-CEE3-5A3C051C5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657" y="5323322"/>
            <a:ext cx="2350995" cy="657481"/>
          </a:xfrm>
          <a:prstGeom prst="rect">
            <a:avLst/>
          </a:prstGeom>
        </p:spPr>
      </p:pic>
      <p:pic>
        <p:nvPicPr>
          <p:cNvPr id="33" name="Picture 32" descr="A close up of a sign&#10;&#10;AI-generated content may be incorrect.">
            <a:extLst>
              <a:ext uri="{FF2B5EF4-FFF2-40B4-BE49-F238E27FC236}">
                <a16:creationId xmlns:a16="http://schemas.microsoft.com/office/drawing/2014/main" id="{14EF0CB9-F732-3836-F7EA-15FEFD6CB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083" y="5187647"/>
            <a:ext cx="2079139" cy="986933"/>
          </a:xfrm>
          <a:prstGeom prst="rect">
            <a:avLst/>
          </a:prstGeom>
        </p:spPr>
      </p:pic>
      <p:pic>
        <p:nvPicPr>
          <p:cNvPr id="35" name="Picture 34" descr="A blue and white logo&#10;&#10;AI-generated content may be incorrect.">
            <a:extLst>
              <a:ext uri="{FF2B5EF4-FFF2-40B4-BE49-F238E27FC236}">
                <a16:creationId xmlns:a16="http://schemas.microsoft.com/office/drawing/2014/main" id="{3C23CD78-1423-5498-EFF8-157B4D34D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7528" y="5266284"/>
            <a:ext cx="1478467" cy="1092049"/>
          </a:xfrm>
          <a:prstGeom prst="rect">
            <a:avLst/>
          </a:prstGeom>
        </p:spPr>
      </p:pic>
      <p:pic>
        <p:nvPicPr>
          <p:cNvPr id="37" name="Picture 36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B2D60C59-BE74-C100-DB2B-7C0F83797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5423" y="4139607"/>
            <a:ext cx="2079139" cy="100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6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B9AC0-D069-CF91-F86C-C4169279D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05E892-02A0-BF8A-B684-6D4F367C254A}"/>
              </a:ext>
            </a:extLst>
          </p:cNvPr>
          <p:cNvSpPr txBox="1"/>
          <p:nvPr/>
        </p:nvSpPr>
        <p:spPr>
          <a:xfrm>
            <a:off x="2606194" y="6292953"/>
            <a:ext cx="753687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GB" sz="1467" dirty="0">
                <a:solidFill>
                  <a:prstClr val="black"/>
                </a:solidFill>
                <a:latin typeface="Aptos" panose="020B0004020202020204" pitchFamily="34" charset="0"/>
              </a:rPr>
              <a:t>Rubino et al. </a:t>
            </a:r>
            <a:r>
              <a:rPr lang="en-GB" sz="1467" i="1" dirty="0">
                <a:solidFill>
                  <a:prstClr val="black"/>
                </a:solidFill>
                <a:latin typeface="Aptos" panose="020B0004020202020204" pitchFamily="34" charset="0"/>
              </a:rPr>
              <a:t>The Lancet Diabetes &amp; Endocrinology. </a:t>
            </a:r>
          </a:p>
          <a:p>
            <a:pPr algn="ctr" defTabSz="609585">
              <a:defRPr/>
            </a:pPr>
            <a:r>
              <a:rPr lang="en-GB" sz="1467" dirty="0">
                <a:solidFill>
                  <a:prstClr val="black"/>
                </a:solidFill>
                <a:latin typeface="Aptos" panose="020B0004020202020204" pitchFamily="34" charset="0"/>
              </a:rPr>
              <a:t>DOI: 10.1016/S2213-8587(24)00316-4.</a:t>
            </a:r>
            <a:endParaRPr lang="en-GB" sz="1467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B517CB-62DC-04F1-B3E4-216E8CC7FF5D}"/>
              </a:ext>
            </a:extLst>
          </p:cNvPr>
          <p:cNvGrpSpPr/>
          <p:nvPr/>
        </p:nvGrpSpPr>
        <p:grpSpPr>
          <a:xfrm>
            <a:off x="0" y="193964"/>
            <a:ext cx="12192000" cy="932872"/>
            <a:chOff x="0" y="145473"/>
            <a:chExt cx="9144000" cy="6996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E18047-F9C3-4812-6BD0-307C3AAEB8EB}"/>
                </a:ext>
              </a:extLst>
            </p:cNvPr>
            <p:cNvSpPr/>
            <p:nvPr/>
          </p:nvSpPr>
          <p:spPr>
            <a:xfrm>
              <a:off x="0" y="145473"/>
              <a:ext cx="9144000" cy="699654"/>
            </a:xfrm>
            <a:prstGeom prst="rect">
              <a:avLst/>
            </a:prstGeom>
            <a:solidFill>
              <a:srgbClr val="00A49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GB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6E2BF5-9F0C-1D34-31EB-3C3FA4FB77B2}"/>
                </a:ext>
              </a:extLst>
            </p:cNvPr>
            <p:cNvSpPr txBox="1"/>
            <p:nvPr/>
          </p:nvSpPr>
          <p:spPr>
            <a:xfrm>
              <a:off x="400691" y="257778"/>
              <a:ext cx="829124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libri"/>
                </a:rPr>
                <a:t>Early impact – In the media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9EA96AF-74C7-A3BA-25F7-CF3160C8CFA8}"/>
              </a:ext>
            </a:extLst>
          </p:cNvPr>
          <p:cNvSpPr/>
          <p:nvPr/>
        </p:nvSpPr>
        <p:spPr>
          <a:xfrm>
            <a:off x="3737244" y="2840061"/>
            <a:ext cx="4709553" cy="15320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3200" b="1" dirty="0">
                <a:solidFill>
                  <a:prstClr val="black"/>
                </a:solidFill>
                <a:latin typeface="Calibri"/>
              </a:rPr>
              <a:t>Reports in &gt; 2000 media outlets globally</a:t>
            </a:r>
          </a:p>
        </p:txBody>
      </p:sp>
      <p:pic>
        <p:nvPicPr>
          <p:cNvPr id="12" name="Picture 11" descr="A red text on a white background&#10;&#10;AI-generated content may be incorrect.">
            <a:extLst>
              <a:ext uri="{FF2B5EF4-FFF2-40B4-BE49-F238E27FC236}">
                <a16:creationId xmlns:a16="http://schemas.microsoft.com/office/drawing/2014/main" id="{8B4AE218-9F07-24E5-87B6-D31A0AA5C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42" y="1773757"/>
            <a:ext cx="2152900" cy="1240257"/>
          </a:xfrm>
          <a:prstGeom prst="rect">
            <a:avLst/>
          </a:prstGeom>
        </p:spPr>
      </p:pic>
      <p:pic>
        <p:nvPicPr>
          <p:cNvPr id="14" name="Picture 13" descr="A red and white sign with white letters&#10;&#10;AI-generated content may be incorrect.">
            <a:extLst>
              <a:ext uri="{FF2B5EF4-FFF2-40B4-BE49-F238E27FC236}">
                <a16:creationId xmlns:a16="http://schemas.microsoft.com/office/drawing/2014/main" id="{B67D11B7-A0D5-0462-A0D5-B43CE2126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15" y="1338457"/>
            <a:ext cx="1835143" cy="1246512"/>
          </a:xfrm>
          <a:prstGeom prst="rect">
            <a:avLst/>
          </a:prstGeom>
        </p:spPr>
      </p:pic>
      <p:pic>
        <p:nvPicPr>
          <p:cNvPr id="18" name="Picture 17" descr="A red sign with white text&#10;&#10;AI-generated content may be incorrect.">
            <a:extLst>
              <a:ext uri="{FF2B5EF4-FFF2-40B4-BE49-F238E27FC236}">
                <a16:creationId xmlns:a16="http://schemas.microsoft.com/office/drawing/2014/main" id="{3790ADEE-0628-9569-4F16-7E30C337B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37" y="1217889"/>
            <a:ext cx="2488335" cy="1464995"/>
          </a:xfrm>
          <a:prstGeom prst="rect">
            <a:avLst/>
          </a:prstGeom>
        </p:spPr>
      </p:pic>
      <p:pic>
        <p:nvPicPr>
          <p:cNvPr id="20" name="Picture 19" descr="A close-up of a flag&#10;&#10;AI-generated content may be incorrect.">
            <a:extLst>
              <a:ext uri="{FF2B5EF4-FFF2-40B4-BE49-F238E27FC236}">
                <a16:creationId xmlns:a16="http://schemas.microsoft.com/office/drawing/2014/main" id="{36D0596F-EDA2-E974-45EA-F1B19693C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342" y="3084416"/>
            <a:ext cx="3109431" cy="1246512"/>
          </a:xfrm>
          <a:prstGeom prst="rect">
            <a:avLst/>
          </a:prstGeom>
        </p:spPr>
      </p:pic>
      <p:pic>
        <p:nvPicPr>
          <p:cNvPr id="22" name="Picture 2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0DCCFA3-3DD2-EB0B-7351-B1FAF044A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050" y="4705113"/>
            <a:ext cx="3649244" cy="1180591"/>
          </a:xfrm>
          <a:prstGeom prst="rect">
            <a:avLst/>
          </a:prstGeom>
        </p:spPr>
      </p:pic>
      <p:pic>
        <p:nvPicPr>
          <p:cNvPr id="3" name="Picture 2" descr="A black text with letters&#10;&#10;AI-generated content may be incorrect.">
            <a:extLst>
              <a:ext uri="{FF2B5EF4-FFF2-40B4-BE49-F238E27FC236}">
                <a16:creationId xmlns:a16="http://schemas.microsoft.com/office/drawing/2014/main" id="{0609C3FF-22E0-CF40-FBDE-62010DBBF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897" y="3145896"/>
            <a:ext cx="2927984" cy="897467"/>
          </a:xfrm>
          <a:prstGeom prst="rect">
            <a:avLst/>
          </a:prstGeom>
        </p:spPr>
      </p:pic>
      <p:pic>
        <p:nvPicPr>
          <p:cNvPr id="13" name="Picture 12" descr="A red and white logo&#10;&#10;AI-generated content may be incorrect.">
            <a:extLst>
              <a:ext uri="{FF2B5EF4-FFF2-40B4-BE49-F238E27FC236}">
                <a16:creationId xmlns:a16="http://schemas.microsoft.com/office/drawing/2014/main" id="{2D4E5584-869D-EDFB-A75F-14AF0F4FE4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9388" y="1514851"/>
            <a:ext cx="1797339" cy="1430891"/>
          </a:xfrm>
          <a:prstGeom prst="rect">
            <a:avLst/>
          </a:prstGeom>
        </p:spPr>
      </p:pic>
      <p:pic>
        <p:nvPicPr>
          <p:cNvPr id="16" name="Picture 15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1F32B3BA-BA1C-3294-992D-5E509B4D0D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2487" y="4564385"/>
            <a:ext cx="2937448" cy="1129201"/>
          </a:xfrm>
          <a:prstGeom prst="rect">
            <a:avLst/>
          </a:prstGeom>
        </p:spPr>
      </p:pic>
      <p:pic>
        <p:nvPicPr>
          <p:cNvPr id="19" name="Picture 18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1BC8B08-7F23-C540-74C7-9D8FAD78A4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323" y="4557448"/>
            <a:ext cx="2014252" cy="1268592"/>
          </a:xfrm>
          <a:prstGeom prst="rect">
            <a:avLst/>
          </a:prstGeom>
        </p:spPr>
      </p:pic>
      <p:pic>
        <p:nvPicPr>
          <p:cNvPr id="23" name="Picture 2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165AAD3-74A0-021C-C71E-71B27C577C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5015" y="5744975"/>
            <a:ext cx="1133792" cy="85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2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6D6E6-FF91-7003-59FE-1483C6182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2EB5B2-28A8-FE1B-2E71-ACA2C53BE43F}"/>
              </a:ext>
            </a:extLst>
          </p:cNvPr>
          <p:cNvSpPr/>
          <p:nvPr/>
        </p:nvSpPr>
        <p:spPr>
          <a:xfrm>
            <a:off x="0" y="193964"/>
            <a:ext cx="12192000" cy="932872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D20D57-DB6C-0165-8DB2-1F100E1B9394}"/>
              </a:ext>
            </a:extLst>
          </p:cNvPr>
          <p:cNvSpPr txBox="1"/>
          <p:nvPr/>
        </p:nvSpPr>
        <p:spPr>
          <a:xfrm>
            <a:off x="145137" y="361241"/>
            <a:ext cx="11054993" cy="94397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/>
            <a:r>
              <a:rPr lang="en-US" sz="2667" b="1" dirty="0">
                <a:solidFill>
                  <a:prstClr val="white"/>
                </a:solidFill>
                <a:latin typeface="Arial"/>
                <a:cs typeface="Arial"/>
              </a:rPr>
              <a:t>The spectrum of Obesity in medical history</a:t>
            </a:r>
            <a:endParaRPr lang="en-US" sz="2400" i="1" dirty="0">
              <a:solidFill>
                <a:prstClr val="black"/>
              </a:solidFill>
              <a:latin typeface="Calibri"/>
            </a:endParaRPr>
          </a:p>
          <a:p>
            <a:pPr defTabSz="609585"/>
            <a:endParaRPr lang="en-US" sz="2667" b="1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9EE9DE-F3D6-9CC6-B090-92A225A60202}"/>
              </a:ext>
            </a:extLst>
          </p:cNvPr>
          <p:cNvCxnSpPr>
            <a:cxnSpLocks/>
          </p:cNvCxnSpPr>
          <p:nvPr/>
        </p:nvCxnSpPr>
        <p:spPr>
          <a:xfrm>
            <a:off x="3050700" y="4327143"/>
            <a:ext cx="8517523" cy="4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8CFAD-9889-F3FC-9721-CBAC6D37F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50" y="1420095"/>
            <a:ext cx="2162223" cy="202248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54F496-3020-1D1F-0FF8-D80F32F9D23E}"/>
              </a:ext>
            </a:extLst>
          </p:cNvPr>
          <p:cNvSpPr txBox="1"/>
          <p:nvPr/>
        </p:nvSpPr>
        <p:spPr>
          <a:xfrm>
            <a:off x="613641" y="3557590"/>
            <a:ext cx="168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400" dirty="0">
                <a:solidFill>
                  <a:prstClr val="black"/>
                </a:solidFill>
                <a:latin typeface="Calibri"/>
              </a:rPr>
              <a:t>Hippocrates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956147-1AFC-6D83-AEBD-6F15B8CB2733}"/>
              </a:ext>
            </a:extLst>
          </p:cNvPr>
          <p:cNvSpPr txBox="1"/>
          <p:nvPr/>
        </p:nvSpPr>
        <p:spPr>
          <a:xfrm>
            <a:off x="404950" y="4012232"/>
            <a:ext cx="615933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fontAlgn="base">
              <a:spcAft>
                <a:spcPts val="1000"/>
              </a:spcAft>
            </a:pPr>
            <a:r>
              <a:rPr lang="en-GB" sz="1867" dirty="0">
                <a:solidFill>
                  <a:srgbClr val="444444"/>
                </a:solidFill>
                <a:latin typeface="Droid Serif"/>
              </a:rPr>
              <a:t>(c. 460 BC – c. 370 BC)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FF61A2-FBB1-4F15-B4FE-7399DBDC6BFA}"/>
              </a:ext>
            </a:extLst>
          </p:cNvPr>
          <p:cNvSpPr txBox="1"/>
          <p:nvPr/>
        </p:nvSpPr>
        <p:spPr>
          <a:xfrm>
            <a:off x="404950" y="4619682"/>
            <a:ext cx="2378357" cy="140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GB" sz="2133" i="1" dirty="0">
                <a:solidFill>
                  <a:srgbClr val="040C28"/>
                </a:solidFill>
                <a:latin typeface="Google Sans"/>
              </a:rPr>
              <a:t>“Corpulence is not only a disease itself, but the harbinger of others”</a:t>
            </a:r>
            <a:endParaRPr lang="en-US" sz="2133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D58067-B39E-876C-ABCD-837197E71B29}"/>
              </a:ext>
            </a:extLst>
          </p:cNvPr>
          <p:cNvSpPr txBox="1"/>
          <p:nvPr/>
        </p:nvSpPr>
        <p:spPr>
          <a:xfrm>
            <a:off x="8628349" y="2885933"/>
            <a:ext cx="223196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133" dirty="0">
                <a:solidFill>
                  <a:prstClr val="black"/>
                </a:solidFill>
                <a:latin typeface="Calibri"/>
              </a:rPr>
              <a:t>WHO 1948</a:t>
            </a:r>
          </a:p>
          <a:p>
            <a:pPr defTabSz="609585"/>
            <a:r>
              <a:rPr lang="en-US" sz="2133" dirty="0">
                <a:solidFill>
                  <a:prstClr val="black"/>
                </a:solidFill>
                <a:latin typeface="Calibri"/>
              </a:rPr>
              <a:t>(Obesity as a disease)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6A66107-5843-563D-F4ED-225D215CCD10}"/>
              </a:ext>
            </a:extLst>
          </p:cNvPr>
          <p:cNvCxnSpPr>
            <a:cxnSpLocks/>
          </p:cNvCxnSpPr>
          <p:nvPr/>
        </p:nvCxnSpPr>
        <p:spPr>
          <a:xfrm>
            <a:off x="9141604" y="3980361"/>
            <a:ext cx="0" cy="299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9E9F0B-EEA5-ECED-85F8-84EC17530DB9}"/>
              </a:ext>
            </a:extLst>
          </p:cNvPr>
          <p:cNvCxnSpPr>
            <a:cxnSpLocks/>
          </p:cNvCxnSpPr>
          <p:nvPr/>
        </p:nvCxnSpPr>
        <p:spPr>
          <a:xfrm>
            <a:off x="3484616" y="3914709"/>
            <a:ext cx="0" cy="3108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E86F927-042E-C2DB-4DAA-05187E50CB7C}"/>
              </a:ext>
            </a:extLst>
          </p:cNvPr>
          <p:cNvSpPr txBox="1"/>
          <p:nvPr/>
        </p:nvSpPr>
        <p:spPr>
          <a:xfrm>
            <a:off x="2775865" y="2135544"/>
            <a:ext cx="2678879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133" i="1" dirty="0">
                <a:solidFill>
                  <a:prstClr val="black"/>
                </a:solidFill>
                <a:latin typeface="Calibri"/>
              </a:rPr>
              <a:t>Corpulence, when in an extraordinary degree may be reckoned a disease (M. </a:t>
            </a:r>
            <a:r>
              <a:rPr lang="en-US" sz="2133" i="1" dirty="0" err="1">
                <a:solidFill>
                  <a:prstClr val="black"/>
                </a:solidFill>
                <a:latin typeface="Calibri"/>
              </a:rPr>
              <a:t>Flemyng</a:t>
            </a:r>
            <a:r>
              <a:rPr lang="en-US" sz="2133" i="1" dirty="0">
                <a:solidFill>
                  <a:prstClr val="black"/>
                </a:solidFill>
                <a:latin typeface="Calibri"/>
              </a:rPr>
              <a:t>, 1760)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ED6FD44-D4C1-9CCE-0C20-62A23BB26841}"/>
              </a:ext>
            </a:extLst>
          </p:cNvPr>
          <p:cNvCxnSpPr>
            <a:cxnSpLocks/>
          </p:cNvCxnSpPr>
          <p:nvPr/>
        </p:nvCxnSpPr>
        <p:spPr>
          <a:xfrm flipH="1">
            <a:off x="6550557" y="4327143"/>
            <a:ext cx="13727" cy="39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C7CE947-E94E-DAE0-CB14-C0E15F8BCF9A}"/>
              </a:ext>
            </a:extLst>
          </p:cNvPr>
          <p:cNvSpPr txBox="1"/>
          <p:nvPr/>
        </p:nvSpPr>
        <p:spPr>
          <a:xfrm>
            <a:off x="5582702" y="4651241"/>
            <a:ext cx="2378357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133" i="1" dirty="0">
                <a:solidFill>
                  <a:prstClr val="black"/>
                </a:solidFill>
                <a:latin typeface="Calibri"/>
              </a:rPr>
              <a:t>Obesity is not itself a disease in all instances</a:t>
            </a:r>
          </a:p>
          <a:p>
            <a:pPr defTabSz="609585"/>
            <a:r>
              <a:rPr lang="en-US" sz="2133" i="1" dirty="0">
                <a:solidFill>
                  <a:prstClr val="black"/>
                </a:solidFill>
                <a:latin typeface="Calibri"/>
              </a:rPr>
              <a:t>(WG. Campbell</a:t>
            </a:r>
          </a:p>
          <a:p>
            <a:pPr defTabSz="609585"/>
            <a:r>
              <a:rPr lang="en-US" sz="2133" i="1" dirty="0">
                <a:solidFill>
                  <a:prstClr val="black"/>
                </a:solidFill>
                <a:latin typeface="Calibri"/>
              </a:rPr>
              <a:t>1934)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6EF46DC-3C21-2A2B-DBE3-E1D75D02BE4A}"/>
              </a:ext>
            </a:extLst>
          </p:cNvPr>
          <p:cNvSpPr txBox="1"/>
          <p:nvPr/>
        </p:nvSpPr>
        <p:spPr>
          <a:xfrm>
            <a:off x="10459536" y="2544070"/>
            <a:ext cx="1732465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133" i="1" dirty="0">
                <a:solidFill>
                  <a:prstClr val="black"/>
                </a:solidFill>
                <a:latin typeface="Calibri"/>
              </a:rPr>
              <a:t>AMA definition of obesity as a disease 2013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FBC8FA9-B70E-DA16-5A83-E01A66BFBBB7}"/>
              </a:ext>
            </a:extLst>
          </p:cNvPr>
          <p:cNvCxnSpPr>
            <a:cxnSpLocks/>
          </p:cNvCxnSpPr>
          <p:nvPr/>
        </p:nvCxnSpPr>
        <p:spPr>
          <a:xfrm>
            <a:off x="10975129" y="4007501"/>
            <a:ext cx="0" cy="3532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A271AC-4495-76AA-B349-B6BC593ED911}"/>
              </a:ext>
            </a:extLst>
          </p:cNvPr>
          <p:cNvSpPr txBox="1"/>
          <p:nvPr/>
        </p:nvSpPr>
        <p:spPr>
          <a:xfrm>
            <a:off x="7133076" y="6220189"/>
            <a:ext cx="476120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GB" sz="1867" i="1" dirty="0">
                <a:solidFill>
                  <a:srgbClr val="1C1D1E"/>
                </a:solidFill>
                <a:latin typeface="Open Sans" panose="020B0606030504020204" pitchFamily="34" charset="0"/>
              </a:rPr>
              <a:t>Allison, D.B., et al. Obesity, 16: 1161-1177.</a:t>
            </a:r>
            <a:endParaRPr lang="en-US" sz="1867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0" name="Picture 49" descr="A large fat person sitting in a chair&#10;&#10;Description automatically generated">
            <a:extLst>
              <a:ext uri="{FF2B5EF4-FFF2-40B4-BE49-F238E27FC236}">
                <a16:creationId xmlns:a16="http://schemas.microsoft.com/office/drawing/2014/main" id="{74982C0A-2D6A-576D-284F-05BFE5B1D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898" y="2050497"/>
            <a:ext cx="1460845" cy="1947793"/>
          </a:xfrm>
          <a:prstGeom prst="rect">
            <a:avLst/>
          </a:prstGeom>
        </p:spPr>
      </p:pic>
      <p:pic>
        <p:nvPicPr>
          <p:cNvPr id="52" name="Picture 51" descr="A statue of a person in a coat&#10;&#10;Description automatically generated">
            <a:extLst>
              <a:ext uri="{FF2B5EF4-FFF2-40B4-BE49-F238E27FC236}">
                <a16:creationId xmlns:a16="http://schemas.microsoft.com/office/drawing/2014/main" id="{65A5F7C5-D258-2987-2106-5264A2533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158" y="2070033"/>
            <a:ext cx="1453100" cy="1937467"/>
          </a:xfrm>
          <a:prstGeom prst="rect">
            <a:avLst/>
          </a:prstGeom>
        </p:spPr>
      </p:pic>
      <p:pic>
        <p:nvPicPr>
          <p:cNvPr id="57" name="Picture 56" descr="A person sitting on a chair&#10;&#10;Description automatically generated">
            <a:extLst>
              <a:ext uri="{FF2B5EF4-FFF2-40B4-BE49-F238E27FC236}">
                <a16:creationId xmlns:a16="http://schemas.microsoft.com/office/drawing/2014/main" id="{908BA0C3-FB30-EA70-1D52-78EAA5412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5537" y="4519382"/>
            <a:ext cx="957587" cy="1524925"/>
          </a:xfrm>
          <a:prstGeom prst="rect">
            <a:avLst/>
          </a:prstGeom>
        </p:spPr>
      </p:pic>
      <p:pic>
        <p:nvPicPr>
          <p:cNvPr id="58" name="Picture 57" descr="A person running with her thumbs up&#10;&#10;Description automatically generated">
            <a:extLst>
              <a:ext uri="{FF2B5EF4-FFF2-40B4-BE49-F238E27FC236}">
                <a16:creationId xmlns:a16="http://schemas.microsoft.com/office/drawing/2014/main" id="{E42B623E-9F3E-40DB-8E0E-D941817EC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987" y="4585419"/>
            <a:ext cx="957587" cy="1458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59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9"/>
    </mc:Choice>
    <mc:Fallback xmlns="">
      <p:transition spd="slow" advTm="1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5BE21-6202-6FEC-49FC-9EB9FBEB8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D474C5-9F85-4BCB-5C41-F5238B71D03D}"/>
              </a:ext>
            </a:extLst>
          </p:cNvPr>
          <p:cNvSpPr/>
          <p:nvPr/>
        </p:nvSpPr>
        <p:spPr>
          <a:xfrm>
            <a:off x="0" y="193964"/>
            <a:ext cx="12192000" cy="932872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GB" sz="37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52372-953D-1191-B797-C36E9308C5AE}"/>
              </a:ext>
            </a:extLst>
          </p:cNvPr>
          <p:cNvSpPr txBox="1"/>
          <p:nvPr/>
        </p:nvSpPr>
        <p:spPr>
          <a:xfrm>
            <a:off x="696094" y="404631"/>
            <a:ext cx="11054993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Obesity is a Spectrum (Risk </a:t>
            </a:r>
            <a:r>
              <a:rPr lang="en-US" sz="3200" b="1" u="sng" dirty="0">
                <a:solidFill>
                  <a:prstClr val="white"/>
                </a:solidFill>
                <a:latin typeface="Arial"/>
                <a:cs typeface="Arial"/>
              </a:rPr>
              <a:t>and/or</a:t>
            </a: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 Illness)</a:t>
            </a:r>
            <a:endParaRPr lang="en-US" sz="2667" i="1" dirty="0">
              <a:solidFill>
                <a:prstClr val="black"/>
              </a:solidFill>
              <a:latin typeface="Calibri"/>
            </a:endParaRPr>
          </a:p>
          <a:p>
            <a:pPr defTabSz="609585">
              <a:defRPr/>
            </a:pPr>
            <a:endParaRPr lang="en-US" sz="3200" b="1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5D85BD-1999-3E24-600E-A3231229793B}"/>
              </a:ext>
            </a:extLst>
          </p:cNvPr>
          <p:cNvCxnSpPr>
            <a:cxnSpLocks/>
          </p:cNvCxnSpPr>
          <p:nvPr/>
        </p:nvCxnSpPr>
        <p:spPr>
          <a:xfrm>
            <a:off x="3043240" y="2749905"/>
            <a:ext cx="4395787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6B8306-B4DB-58AE-66E1-0AB66AC60801}"/>
              </a:ext>
            </a:extLst>
          </p:cNvPr>
          <p:cNvCxnSpPr>
            <a:cxnSpLocks/>
          </p:cNvCxnSpPr>
          <p:nvPr/>
        </p:nvCxnSpPr>
        <p:spPr>
          <a:xfrm flipH="1">
            <a:off x="7433192" y="2692433"/>
            <a:ext cx="5835" cy="920367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C450ED-91E8-11B7-4735-B3A478498557}"/>
              </a:ext>
            </a:extLst>
          </p:cNvPr>
          <p:cNvCxnSpPr>
            <a:cxnSpLocks/>
          </p:cNvCxnSpPr>
          <p:nvPr/>
        </p:nvCxnSpPr>
        <p:spPr>
          <a:xfrm>
            <a:off x="7450699" y="3613784"/>
            <a:ext cx="2047876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3411DC-156F-0AC1-5EC6-1CEA2524DD85}"/>
              </a:ext>
            </a:extLst>
          </p:cNvPr>
          <p:cNvCxnSpPr>
            <a:cxnSpLocks/>
          </p:cNvCxnSpPr>
          <p:nvPr/>
        </p:nvCxnSpPr>
        <p:spPr>
          <a:xfrm>
            <a:off x="9498573" y="2749907"/>
            <a:ext cx="0" cy="862892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6D51F8-C44E-AADC-38B6-EAFE543A90B0}"/>
              </a:ext>
            </a:extLst>
          </p:cNvPr>
          <p:cNvCxnSpPr>
            <a:cxnSpLocks/>
          </p:cNvCxnSpPr>
          <p:nvPr/>
        </p:nvCxnSpPr>
        <p:spPr>
          <a:xfrm flipH="1">
            <a:off x="9486901" y="2721007"/>
            <a:ext cx="1985963" cy="0"/>
          </a:xfrm>
          <a:prstGeom prst="line">
            <a:avLst/>
          </a:prstGeom>
          <a:ln w="825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469AB3-0BA8-662F-B0EE-DDB63B3ED897}"/>
              </a:ext>
            </a:extLst>
          </p:cNvPr>
          <p:cNvCxnSpPr>
            <a:cxnSpLocks/>
          </p:cNvCxnSpPr>
          <p:nvPr/>
        </p:nvCxnSpPr>
        <p:spPr>
          <a:xfrm>
            <a:off x="3043240" y="5375459"/>
            <a:ext cx="4395787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4FC598-6081-6773-B751-362F04BF6C2A}"/>
              </a:ext>
            </a:extLst>
          </p:cNvPr>
          <p:cNvCxnSpPr>
            <a:cxnSpLocks/>
          </p:cNvCxnSpPr>
          <p:nvPr/>
        </p:nvCxnSpPr>
        <p:spPr>
          <a:xfrm>
            <a:off x="7433191" y="5381150"/>
            <a:ext cx="0" cy="1015663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EF0B5A-B3CB-8C15-50CD-7FFA99C30E2A}"/>
              </a:ext>
            </a:extLst>
          </p:cNvPr>
          <p:cNvCxnSpPr>
            <a:cxnSpLocks/>
          </p:cNvCxnSpPr>
          <p:nvPr/>
        </p:nvCxnSpPr>
        <p:spPr>
          <a:xfrm>
            <a:off x="7433191" y="6454924"/>
            <a:ext cx="2047876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F51039-026D-B289-DD11-73DA0330E263}"/>
              </a:ext>
            </a:extLst>
          </p:cNvPr>
          <p:cNvCxnSpPr>
            <a:cxnSpLocks/>
          </p:cNvCxnSpPr>
          <p:nvPr/>
        </p:nvCxnSpPr>
        <p:spPr>
          <a:xfrm>
            <a:off x="9486901" y="5640950"/>
            <a:ext cx="11672" cy="813977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048859-5797-27D7-20A5-8F35D6BCF6F5}"/>
              </a:ext>
            </a:extLst>
          </p:cNvPr>
          <p:cNvCxnSpPr>
            <a:cxnSpLocks/>
          </p:cNvCxnSpPr>
          <p:nvPr/>
        </p:nvCxnSpPr>
        <p:spPr>
          <a:xfrm flipH="1">
            <a:off x="9486901" y="5640947"/>
            <a:ext cx="1985963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A1CBA9A-F677-A256-A64C-8D41580315A8}"/>
              </a:ext>
            </a:extLst>
          </p:cNvPr>
          <p:cNvSpPr txBox="1"/>
          <p:nvPr/>
        </p:nvSpPr>
        <p:spPr>
          <a:xfrm>
            <a:off x="1436376" y="2357165"/>
            <a:ext cx="1186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>
              <a:defRPr/>
            </a:pPr>
            <a:r>
              <a:rPr lang="en-US" sz="4000" b="1" dirty="0">
                <a:solidFill>
                  <a:srgbClr val="156082">
                    <a:lumMod val="50000"/>
                  </a:srgbClr>
                </a:solidFill>
                <a:latin typeface="Aptos" panose="02110004020202020204"/>
              </a:rPr>
              <a:t>Risk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46A40-C684-0CE3-2447-A1A8CA339238}"/>
              </a:ext>
            </a:extLst>
          </p:cNvPr>
          <p:cNvSpPr txBox="1"/>
          <p:nvPr/>
        </p:nvSpPr>
        <p:spPr>
          <a:xfrm>
            <a:off x="938415" y="5006127"/>
            <a:ext cx="1750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>
              <a:defRPr/>
            </a:pPr>
            <a:r>
              <a:rPr lang="en-US" sz="4000" b="1" dirty="0">
                <a:solidFill>
                  <a:srgbClr val="FF0000"/>
                </a:solidFill>
                <a:latin typeface="Aptos" panose="02110004020202020204"/>
              </a:rPr>
              <a:t>Illness</a:t>
            </a:r>
          </a:p>
        </p:txBody>
      </p:sp>
      <p:pic>
        <p:nvPicPr>
          <p:cNvPr id="27" name="Graphic 26" descr="Tick with solid fill">
            <a:extLst>
              <a:ext uri="{FF2B5EF4-FFF2-40B4-BE49-F238E27FC236}">
                <a16:creationId xmlns:a16="http://schemas.microsoft.com/office/drawing/2014/main" id="{8EB7F0CC-9870-86AD-2CB3-4BB5C0E0E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3994" y="2819785"/>
            <a:ext cx="659191" cy="659191"/>
          </a:xfrm>
          <a:prstGeom prst="rect">
            <a:avLst/>
          </a:prstGeom>
        </p:spPr>
      </p:pic>
      <p:pic>
        <p:nvPicPr>
          <p:cNvPr id="28" name="Graphic 27" descr="Tick with solid fill">
            <a:extLst>
              <a:ext uri="{FF2B5EF4-FFF2-40B4-BE49-F238E27FC236}">
                <a16:creationId xmlns:a16="http://schemas.microsoft.com/office/drawing/2014/main" id="{F09B7406-FF4B-0465-D5FA-839E42CF0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8441" y="5650494"/>
            <a:ext cx="659191" cy="659191"/>
          </a:xfrm>
          <a:prstGeom prst="rect">
            <a:avLst/>
          </a:prstGeom>
        </p:spPr>
      </p:pic>
      <p:pic>
        <p:nvPicPr>
          <p:cNvPr id="29" name="Picture 28" descr="A person running with her thumbs up&#10;&#10;Description automatically generated">
            <a:extLst>
              <a:ext uri="{FF2B5EF4-FFF2-40B4-BE49-F238E27FC236}">
                <a16:creationId xmlns:a16="http://schemas.microsoft.com/office/drawing/2014/main" id="{8E2FF397-2B0E-9D20-D497-2AB42A9B5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789" y="1407072"/>
            <a:ext cx="1033344" cy="1234869"/>
          </a:xfrm>
          <a:prstGeom prst="rect">
            <a:avLst/>
          </a:prstGeom>
        </p:spPr>
      </p:pic>
      <p:pic>
        <p:nvPicPr>
          <p:cNvPr id="30" name="Picture 29" descr="A person sitting on a chair&#10;&#10;Description automatically generated">
            <a:extLst>
              <a:ext uri="{FF2B5EF4-FFF2-40B4-BE49-F238E27FC236}">
                <a16:creationId xmlns:a16="http://schemas.microsoft.com/office/drawing/2014/main" id="{ABD8AB9D-AD16-6D7F-600B-3BD48F318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272" y="4509033"/>
            <a:ext cx="1130729" cy="18006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3F25210-81A4-236A-E062-E98482AC96E1}"/>
              </a:ext>
            </a:extLst>
          </p:cNvPr>
          <p:cNvSpPr txBox="1"/>
          <p:nvPr/>
        </p:nvSpPr>
        <p:spPr>
          <a:xfrm>
            <a:off x="5463005" y="1692630"/>
            <a:ext cx="2539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Risk Reduction</a:t>
            </a:r>
          </a:p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(Prophylactic Care)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7C04F9-F42D-19FA-A4F0-FBAC42A8D905}"/>
              </a:ext>
            </a:extLst>
          </p:cNvPr>
          <p:cNvSpPr txBox="1"/>
          <p:nvPr/>
        </p:nvSpPr>
        <p:spPr>
          <a:xfrm>
            <a:off x="9118379" y="4596469"/>
            <a:ext cx="2685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Disease treatment</a:t>
            </a:r>
          </a:p>
          <a:p>
            <a:pPr defTabSz="609585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(Therapeutic Intent)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376DBA-EAD9-A78E-20BC-F1F420608298}"/>
              </a:ext>
            </a:extLst>
          </p:cNvPr>
          <p:cNvSpPr txBox="1"/>
          <p:nvPr/>
        </p:nvSpPr>
        <p:spPr>
          <a:xfrm>
            <a:off x="696094" y="3457191"/>
            <a:ext cx="43853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Blanket definitions </a:t>
            </a:r>
          </a:p>
          <a:p>
            <a:pPr defTabSz="609585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of obesity are not helpful</a:t>
            </a:r>
          </a:p>
        </p:txBody>
      </p:sp>
    </p:spTree>
    <p:extLst>
      <p:ext uri="{BB962C8B-B14F-4D97-AF65-F5344CB8AC3E}">
        <p14:creationId xmlns:p14="http://schemas.microsoft.com/office/powerpoint/2010/main" val="1139956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824BA-B32B-5007-BA76-FEBAC4495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2FA637-6D6B-546E-93C4-A6428BC07378}"/>
              </a:ext>
            </a:extLst>
          </p:cNvPr>
          <p:cNvSpPr/>
          <p:nvPr/>
        </p:nvSpPr>
        <p:spPr>
          <a:xfrm>
            <a:off x="0" y="193964"/>
            <a:ext cx="12192000" cy="932872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GB" sz="26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3DD0C-313A-0B3C-EFE2-FAB669D7FAFE}"/>
              </a:ext>
            </a:extLst>
          </p:cNvPr>
          <p:cNvSpPr txBox="1"/>
          <p:nvPr/>
        </p:nvSpPr>
        <p:spPr>
          <a:xfrm>
            <a:off x="271379" y="326616"/>
            <a:ext cx="11920621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The (crucial) missing piece in the current framing of obesity</a:t>
            </a:r>
            <a:endParaRPr lang="en-US" sz="2667" i="1" dirty="0">
              <a:solidFill>
                <a:prstClr val="black"/>
              </a:solidFill>
              <a:latin typeface="Calibri"/>
            </a:endParaRPr>
          </a:p>
          <a:p>
            <a:pPr defTabSz="609585">
              <a:defRPr/>
            </a:pPr>
            <a:endParaRPr lang="en-US" sz="3200" b="1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14205-B3D1-9E19-E239-A9463A453B0A}"/>
              </a:ext>
            </a:extLst>
          </p:cNvPr>
          <p:cNvSpPr txBox="1"/>
          <p:nvPr/>
        </p:nvSpPr>
        <p:spPr>
          <a:xfrm>
            <a:off x="6095999" y="5869210"/>
            <a:ext cx="5384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3200" dirty="0">
                <a:solidFill>
                  <a:prstClr val="black"/>
                </a:solidFill>
                <a:latin typeface="Calibri"/>
              </a:rPr>
              <a:t>Commission on Clinical Obesity</a:t>
            </a:r>
          </a:p>
        </p:txBody>
      </p:sp>
      <p:pic>
        <p:nvPicPr>
          <p:cNvPr id="12" name="Picture 11" descr="A diagram of a diagram&#10;&#10;Description automatically generated">
            <a:extLst>
              <a:ext uri="{FF2B5EF4-FFF2-40B4-BE49-F238E27FC236}">
                <a16:creationId xmlns:a16="http://schemas.microsoft.com/office/drawing/2014/main" id="{E85DE9C1-C43C-AAB5-AEA8-45ABE5754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80" y="1804010"/>
            <a:ext cx="11649241" cy="3843557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C244361A-D75E-40D4-588F-3664BC815A42}"/>
              </a:ext>
            </a:extLst>
          </p:cNvPr>
          <p:cNvSpPr/>
          <p:nvPr/>
        </p:nvSpPr>
        <p:spPr>
          <a:xfrm rot="10800000">
            <a:off x="9002233" y="5136388"/>
            <a:ext cx="757603" cy="6963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A39D45-FAD5-F7F3-4640-64B02A2BD249}"/>
              </a:ext>
            </a:extLst>
          </p:cNvPr>
          <p:cNvSpPr txBox="1"/>
          <p:nvPr/>
        </p:nvSpPr>
        <p:spPr>
          <a:xfrm>
            <a:off x="1701210" y="1188392"/>
            <a:ext cx="8554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400" dirty="0">
                <a:solidFill>
                  <a:prstClr val="black"/>
                </a:solidFill>
                <a:latin typeface="Calibri"/>
              </a:rPr>
              <a:t>- The Illness directly caused by obesity has not been characterized -</a:t>
            </a:r>
          </a:p>
        </p:txBody>
      </p:sp>
    </p:spTree>
    <p:extLst>
      <p:ext uri="{BB962C8B-B14F-4D97-AF65-F5344CB8AC3E}">
        <p14:creationId xmlns:p14="http://schemas.microsoft.com/office/powerpoint/2010/main" val="415485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5EAE2-AAB9-0E81-3EC3-3C8350089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DF4ED6-78ED-E69F-FCB1-665A0A61208E}"/>
              </a:ext>
            </a:extLst>
          </p:cNvPr>
          <p:cNvSpPr/>
          <p:nvPr/>
        </p:nvSpPr>
        <p:spPr>
          <a:xfrm>
            <a:off x="0" y="193964"/>
            <a:ext cx="12192000" cy="932872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4EA56-6BD4-7F49-FA21-F77414404937}"/>
              </a:ext>
            </a:extLst>
          </p:cNvPr>
          <p:cNvSpPr txBox="1"/>
          <p:nvPr/>
        </p:nvSpPr>
        <p:spPr>
          <a:xfrm>
            <a:off x="375090" y="205325"/>
            <a:ext cx="11054993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Clinical and Preclinical Obesity</a:t>
            </a:r>
            <a:endParaRPr lang="en-US" sz="2667" i="1" dirty="0">
              <a:solidFill>
                <a:prstClr val="black"/>
              </a:solidFill>
              <a:latin typeface="Calibri"/>
            </a:endParaRPr>
          </a:p>
          <a:p>
            <a:pPr defTabSz="609585">
              <a:defRPr/>
            </a:pPr>
            <a:endParaRPr lang="en-US" sz="3200" b="1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4CAFA4F8-9B3B-DBFE-EF2E-FDEB31BE9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417" y="1393373"/>
            <a:ext cx="5645323" cy="5059995"/>
          </a:xfrm>
          <a:prstGeom prst="rect">
            <a:avLst/>
          </a:prstGeom>
        </p:spPr>
      </p:pic>
      <p:pic>
        <p:nvPicPr>
          <p:cNvPr id="3" name="Picture 2" descr="A pink and purple informational chart&#10;&#10;Description automatically generated with medium confidence">
            <a:extLst>
              <a:ext uri="{FF2B5EF4-FFF2-40B4-BE49-F238E27FC236}">
                <a16:creationId xmlns:a16="http://schemas.microsoft.com/office/drawing/2014/main" id="{C1581140-9E0F-5FD7-0B08-0729B2E4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65" y="1393373"/>
            <a:ext cx="5645321" cy="5059995"/>
          </a:xfrm>
          <a:prstGeom prst="rect">
            <a:avLst/>
          </a:prstGeom>
        </p:spPr>
      </p:pic>
      <p:pic>
        <p:nvPicPr>
          <p:cNvPr id="8" name="Picture 7" descr="A person running with her thumbs up&#10;&#10;Description automatically generated">
            <a:extLst>
              <a:ext uri="{FF2B5EF4-FFF2-40B4-BE49-F238E27FC236}">
                <a16:creationId xmlns:a16="http://schemas.microsoft.com/office/drawing/2014/main" id="{2E347D5B-828D-CCB8-1F70-76568518C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5523" y="2154541"/>
            <a:ext cx="1389213" cy="1274460"/>
          </a:xfrm>
          <a:prstGeom prst="rect">
            <a:avLst/>
          </a:prstGeom>
        </p:spPr>
      </p:pic>
      <p:pic>
        <p:nvPicPr>
          <p:cNvPr id="9" name="Picture 8" descr="A person sitting on a chair&#10;&#10;Description automatically generated">
            <a:extLst>
              <a:ext uri="{FF2B5EF4-FFF2-40B4-BE49-F238E27FC236}">
                <a16:creationId xmlns:a16="http://schemas.microsoft.com/office/drawing/2014/main" id="{DD0767C1-E687-09B6-8D87-1E5B3F7EF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077" y="2599013"/>
            <a:ext cx="1088616" cy="13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9D128-D4EE-CECE-6776-562C95359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206036-13B5-F43B-C6C2-E4CB17EB17B9}"/>
              </a:ext>
            </a:extLst>
          </p:cNvPr>
          <p:cNvSpPr/>
          <p:nvPr/>
        </p:nvSpPr>
        <p:spPr>
          <a:xfrm>
            <a:off x="0" y="193964"/>
            <a:ext cx="12192000" cy="932872"/>
          </a:xfrm>
          <a:prstGeom prst="rect">
            <a:avLst/>
          </a:prstGeom>
          <a:solidFill>
            <a:srgbClr val="00A4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4B9A4-C7B9-5BDC-5B7F-72FBD91E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6" y="353475"/>
            <a:ext cx="11093223" cy="9679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Implications for Care and Policy </a:t>
            </a:r>
            <a:br>
              <a:rPr lang="en-US" sz="3200" b="1" dirty="0">
                <a:solidFill>
                  <a:schemeClr val="bg1"/>
                </a:solidFill>
                <a:latin typeface="Helvetica" pitchFamily="2" charset="0"/>
              </a:rPr>
            </a:br>
            <a:endParaRPr lang="en-US" sz="3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16959D6-F3EC-08E8-8C73-74B83D391AEE}"/>
              </a:ext>
            </a:extLst>
          </p:cNvPr>
          <p:cNvSpPr/>
          <p:nvPr/>
        </p:nvSpPr>
        <p:spPr>
          <a:xfrm>
            <a:off x="3260436" y="3081495"/>
            <a:ext cx="377905" cy="5812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8743C2-E550-7239-0629-8A102D083D32}"/>
              </a:ext>
            </a:extLst>
          </p:cNvPr>
          <p:cNvSpPr/>
          <p:nvPr/>
        </p:nvSpPr>
        <p:spPr>
          <a:xfrm>
            <a:off x="3688649" y="3981077"/>
            <a:ext cx="3480311" cy="811264"/>
          </a:xfrm>
          <a:prstGeom prst="rect">
            <a:avLst/>
          </a:prstGeom>
          <a:gradFill>
            <a:gsLst>
              <a:gs pos="0">
                <a:srgbClr val="FFC000">
                  <a:alpha val="38070"/>
                  <a:lumMod val="63576"/>
                  <a:lumOff val="36424"/>
                </a:srgbClr>
              </a:gs>
              <a:gs pos="100000">
                <a:schemeClr val="accent5">
                  <a:lumMod val="60000"/>
                </a:schemeClr>
              </a:gs>
            </a:gsLst>
            <a:lin ang="192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Preclinical Obesity</a:t>
            </a:r>
            <a:r>
              <a:rPr lang="en-US" sz="2400" b="1" dirty="0">
                <a:solidFill>
                  <a:prstClr val="white"/>
                </a:solidFill>
                <a:latin typeface="Aptos" panose="02110004020202020204"/>
              </a:rPr>
              <a:t>	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A9D1AA26-7499-20E2-D994-4342888E724C}"/>
              </a:ext>
            </a:extLst>
          </p:cNvPr>
          <p:cNvSpPr/>
          <p:nvPr/>
        </p:nvSpPr>
        <p:spPr>
          <a:xfrm rot="16200000">
            <a:off x="2052216" y="4341904"/>
            <a:ext cx="423336" cy="1847752"/>
          </a:xfrm>
          <a:prstGeom prst="leftBrac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0BE64B-64B9-DB97-FF3D-A1A20EEEAD9C}"/>
              </a:ext>
            </a:extLst>
          </p:cNvPr>
          <p:cNvSpPr txBox="1"/>
          <p:nvPr/>
        </p:nvSpPr>
        <p:spPr>
          <a:xfrm>
            <a:off x="3200706" y="5397036"/>
            <a:ext cx="4234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Monitoring </a:t>
            </a:r>
            <a:r>
              <a:rPr lang="en-US" sz="2000" b="1" u="sng" dirty="0">
                <a:solidFill>
                  <a:prstClr val="black"/>
                </a:solidFill>
                <a:latin typeface="Aptos" panose="02110004020202020204"/>
              </a:rPr>
              <a:t>+</a:t>
            </a:r>
          </a:p>
          <a:p>
            <a:pPr algn="ctr" defTabSz="914377"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Prophylactic Intervention</a:t>
            </a:r>
          </a:p>
          <a:p>
            <a:pPr algn="ctr" defTabSz="914377"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(Risk Reduction)</a:t>
            </a:r>
          </a:p>
        </p:txBody>
      </p:sp>
      <p:pic>
        <p:nvPicPr>
          <p:cNvPr id="10" name="Picture 9" descr="A person running with her thumbs up&#10;&#10;Description automatically generated">
            <a:extLst>
              <a:ext uri="{FF2B5EF4-FFF2-40B4-BE49-F238E27FC236}">
                <a16:creationId xmlns:a16="http://schemas.microsoft.com/office/drawing/2014/main" id="{5AD95726-2796-0119-FBC5-CC8D7333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099" y="1588278"/>
            <a:ext cx="1651341" cy="1514935"/>
          </a:xfrm>
          <a:prstGeom prst="rect">
            <a:avLst/>
          </a:prstGeom>
        </p:spPr>
      </p:pic>
      <p:pic>
        <p:nvPicPr>
          <p:cNvPr id="11" name="Picture 10" descr="A person sitting on a chair&#10;&#10;Description automatically generated">
            <a:extLst>
              <a:ext uri="{FF2B5EF4-FFF2-40B4-BE49-F238E27FC236}">
                <a16:creationId xmlns:a16="http://schemas.microsoft.com/office/drawing/2014/main" id="{FD394051-C557-F86E-3E8A-63AFF7B91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980" y="1509166"/>
            <a:ext cx="1211969" cy="15940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28F22B-0437-9935-2CE0-2EBD5E4281E0}"/>
              </a:ext>
            </a:extLst>
          </p:cNvPr>
          <p:cNvSpPr txBox="1"/>
          <p:nvPr/>
        </p:nvSpPr>
        <p:spPr>
          <a:xfrm>
            <a:off x="1005295" y="5459685"/>
            <a:ext cx="2616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Primary Prevention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D95AB53-FE38-5579-522D-F50B46C33D16}"/>
              </a:ext>
            </a:extLst>
          </p:cNvPr>
          <p:cNvSpPr/>
          <p:nvPr/>
        </p:nvSpPr>
        <p:spPr>
          <a:xfrm rot="16200000">
            <a:off x="5215803" y="3519477"/>
            <a:ext cx="413053" cy="3467364"/>
          </a:xfrm>
          <a:prstGeom prst="leftBrac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08B38-31B8-B30A-6CCC-FE0C7357D8DA}"/>
              </a:ext>
            </a:extLst>
          </p:cNvPr>
          <p:cNvSpPr txBox="1"/>
          <p:nvPr/>
        </p:nvSpPr>
        <p:spPr>
          <a:xfrm>
            <a:off x="7168960" y="5396047"/>
            <a:ext cx="4077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Therapeutic Intervention</a:t>
            </a:r>
          </a:p>
          <a:p>
            <a:pPr algn="ctr" defTabSz="914377"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(Corrective Treatment)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1BAA4760-1495-5D21-9799-ADBCCFC4E1D2}"/>
              </a:ext>
            </a:extLst>
          </p:cNvPr>
          <p:cNvSpPr/>
          <p:nvPr/>
        </p:nvSpPr>
        <p:spPr>
          <a:xfrm rot="16200000">
            <a:off x="8963510" y="3518025"/>
            <a:ext cx="410151" cy="3467364"/>
          </a:xfrm>
          <a:prstGeom prst="leftBrac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620242-4A78-B8C9-5021-AA52169205DE}"/>
              </a:ext>
            </a:extLst>
          </p:cNvPr>
          <p:cNvSpPr/>
          <p:nvPr/>
        </p:nvSpPr>
        <p:spPr>
          <a:xfrm>
            <a:off x="3688649" y="3186415"/>
            <a:ext cx="7239511" cy="445247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7221">
              <a:defRPr/>
            </a:pPr>
            <a:r>
              <a:rPr lang="en-GB" sz="2400" b="1" dirty="0">
                <a:solidFill>
                  <a:prstClr val="white"/>
                </a:solidFill>
                <a:latin typeface="Helvetica" pitchFamily="2" charset="0"/>
              </a:rPr>
              <a:t>		</a:t>
            </a:r>
            <a:r>
              <a:rPr lang="en-GB" sz="2400" b="1" dirty="0">
                <a:solidFill>
                  <a:prstClr val="black"/>
                </a:solidFill>
                <a:latin typeface="Helvetica" pitchFamily="2" charset="0"/>
              </a:rPr>
              <a:t>Obesity			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C7F689-12C2-7B57-CF0A-1799D2BB78EB}"/>
              </a:ext>
            </a:extLst>
          </p:cNvPr>
          <p:cNvSpPr/>
          <p:nvPr/>
        </p:nvSpPr>
        <p:spPr>
          <a:xfrm>
            <a:off x="1184890" y="2933315"/>
            <a:ext cx="1973439" cy="5355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 b="1" dirty="0">
                <a:solidFill>
                  <a:prstClr val="white"/>
                </a:solidFill>
                <a:latin typeface="Aptos" panose="02110004020202020204"/>
              </a:rPr>
              <a:t>Causes of Adipose Tissue Expansion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C1930F-2841-A8CA-98A9-94D31080A57B}"/>
              </a:ext>
            </a:extLst>
          </p:cNvPr>
          <p:cNvSpPr/>
          <p:nvPr/>
        </p:nvSpPr>
        <p:spPr>
          <a:xfrm>
            <a:off x="1184890" y="3489374"/>
            <a:ext cx="1966301" cy="1302969"/>
          </a:xfrm>
          <a:prstGeom prst="rect">
            <a:avLst/>
          </a:prstGeom>
          <a:solidFill>
            <a:schemeClr val="accent1">
              <a:alpha val="1194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E01854-761A-D17B-774C-D24D6809F875}"/>
              </a:ext>
            </a:extLst>
          </p:cNvPr>
          <p:cNvSpPr/>
          <p:nvPr/>
        </p:nvSpPr>
        <p:spPr>
          <a:xfrm>
            <a:off x="7447849" y="3982267"/>
            <a:ext cx="3480311" cy="811264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prstClr val="white"/>
                </a:solidFill>
                <a:latin typeface="Aptos" panose="02110004020202020204"/>
              </a:rPr>
              <a:t>Clinical Obesity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2663BF-860E-C065-612D-3A6DD620CEAA}"/>
              </a:ext>
            </a:extLst>
          </p:cNvPr>
          <p:cNvSpPr txBox="1"/>
          <p:nvPr/>
        </p:nvSpPr>
        <p:spPr>
          <a:xfrm>
            <a:off x="1204129" y="3487856"/>
            <a:ext cx="1996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2882" indent="-242882" defTabSz="77722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Aptos" panose="02110004020202020204"/>
              </a:rPr>
              <a:t>Genetic</a:t>
            </a:r>
          </a:p>
          <a:p>
            <a:pPr marL="242882" indent="-242882" defTabSz="77722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Aptos" panose="02110004020202020204"/>
              </a:rPr>
              <a:t>Environmental</a:t>
            </a:r>
          </a:p>
          <a:p>
            <a:pPr marL="242882" indent="-242882" defTabSz="77722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Aptos" panose="02110004020202020204"/>
              </a:rPr>
              <a:t>Psychological</a:t>
            </a:r>
          </a:p>
          <a:p>
            <a:pPr marL="242882" indent="-242882" defTabSz="77722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Aptos" panose="02110004020202020204"/>
              </a:rPr>
              <a:t>Other (Unknown)</a:t>
            </a:r>
            <a:endParaRPr lang="en-US" sz="2000" b="1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53837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EDCCB7F5-03D4-221B-55C4-191479226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>
            <a:extLst>
              <a:ext uri="{FF2B5EF4-FFF2-40B4-BE49-F238E27FC236}">
                <a16:creationId xmlns:a16="http://schemas.microsoft.com/office/drawing/2014/main" id="{05AA0D4D-15FA-C0B7-411B-343848F2092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defTabSz="609585"/>
            <a:fld id="{00000000-1234-1234-1234-123412341234}" type="slidenum">
              <a:rPr lang="en">
                <a:solidFill>
                  <a:srgbClr val="4590B8"/>
                </a:solidFill>
                <a:latin typeface="Gill Sans MT" panose="020B0502020104020203"/>
              </a:rPr>
              <a:pPr defTabSz="609585"/>
              <a:t>28</a:t>
            </a:fld>
            <a:endParaRPr dirty="0">
              <a:solidFill>
                <a:srgbClr val="4590B8"/>
              </a:solidFill>
              <a:latin typeface="Gill Sans MT" panose="020B0502020104020203"/>
            </a:endParaRP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EA2AE7F7-6208-1FE4-D658-CED7112CF6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7992476"/>
              </p:ext>
            </p:extLst>
          </p:nvPr>
        </p:nvGraphicFramePr>
        <p:xfrm>
          <a:off x="1207698" y="542313"/>
          <a:ext cx="9350603" cy="577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B05A5A4-5243-0A13-2623-3DA03F51EEE6}"/>
              </a:ext>
            </a:extLst>
          </p:cNvPr>
          <p:cNvSpPr txBox="1"/>
          <p:nvPr/>
        </p:nvSpPr>
        <p:spPr>
          <a:xfrm>
            <a:off x="6957364" y="2267832"/>
            <a:ext cx="1285357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609585"/>
            <a:r>
              <a:rPr lang="en-GB" sz="1600" dirty="0">
                <a:solidFill>
                  <a:prstClr val="black"/>
                </a:solidFill>
                <a:latin typeface="Gill Sans MT" panose="020B0502020104020203"/>
              </a:rPr>
              <a:t>N= 627</a:t>
            </a:r>
          </a:p>
        </p:txBody>
      </p:sp>
      <p:pic>
        <p:nvPicPr>
          <p:cNvPr id="4" name="Picture 3" descr="A red sign with white text&#10;&#10;Description automatically generated">
            <a:extLst>
              <a:ext uri="{FF2B5EF4-FFF2-40B4-BE49-F238E27FC236}">
                <a16:creationId xmlns:a16="http://schemas.microsoft.com/office/drawing/2014/main" id="{25E4B202-8E06-C942-6FC3-965B9E001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9" y="128063"/>
            <a:ext cx="1276963" cy="97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2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1921" y="410153"/>
            <a:ext cx="840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FUTURE OF OBESITY CARE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B64CC461-A6BD-A94F-B92D-AEFE3F20511B}"/>
              </a:ext>
            </a:extLst>
          </p:cNvPr>
          <p:cNvSpPr/>
          <p:nvPr/>
        </p:nvSpPr>
        <p:spPr>
          <a:xfrm>
            <a:off x="1645927" y="2435980"/>
            <a:ext cx="8751362" cy="5266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98C6A-070A-9246-BA96-4ACDCA6FFC22}"/>
              </a:ext>
            </a:extLst>
          </p:cNvPr>
          <p:cNvSpPr/>
          <p:nvPr/>
        </p:nvSpPr>
        <p:spPr>
          <a:xfrm>
            <a:off x="1645928" y="2962585"/>
            <a:ext cx="3156406" cy="68580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RISK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249D0-4EF9-A14E-8A4D-0F06E9C5AD2F}"/>
              </a:ext>
            </a:extLst>
          </p:cNvPr>
          <p:cNvSpPr/>
          <p:nvPr/>
        </p:nvSpPr>
        <p:spPr>
          <a:xfrm>
            <a:off x="4802334" y="2962585"/>
            <a:ext cx="5484666" cy="685800"/>
          </a:xfrm>
          <a:prstGeom prst="rect">
            <a:avLst/>
          </a:prstGeom>
          <a:solidFill>
            <a:srgbClr val="FFC000">
              <a:alpha val="34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ILLNESS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3BD13-133E-9A45-8341-386996242E23}"/>
              </a:ext>
            </a:extLst>
          </p:cNvPr>
          <p:cNvSpPr txBox="1"/>
          <p:nvPr/>
        </p:nvSpPr>
        <p:spPr>
          <a:xfrm>
            <a:off x="4959090" y="2030006"/>
            <a:ext cx="4365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Cost-effective/Life saving surgery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DA3E2-062C-AB83-0E01-F67EEFCA3863}"/>
              </a:ext>
            </a:extLst>
          </p:cNvPr>
          <p:cNvSpPr txBox="1"/>
          <p:nvPr/>
        </p:nvSpPr>
        <p:spPr>
          <a:xfrm>
            <a:off x="3574740" y="4873389"/>
            <a:ext cx="1497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AOB Meds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B9A7F-F845-F3C1-DAEE-6CC44880BA06}"/>
              </a:ext>
            </a:extLst>
          </p:cNvPr>
          <p:cNvSpPr txBox="1"/>
          <p:nvPr/>
        </p:nvSpPr>
        <p:spPr>
          <a:xfrm>
            <a:off x="7205886" y="5000702"/>
            <a:ext cx="2682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Metabolic Surgery 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82881-6000-62AD-1316-E1E5015EFA07}"/>
              </a:ext>
            </a:extLst>
          </p:cNvPr>
          <p:cNvSpPr txBox="1"/>
          <p:nvPr/>
        </p:nvSpPr>
        <p:spPr>
          <a:xfrm>
            <a:off x="7205886" y="5397717"/>
            <a:ext cx="3710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Adjuvant and Neo-Adjuvant </a:t>
            </a:r>
          </a:p>
          <a:p>
            <a:r>
              <a:rPr lang="en-US" sz="2400" dirty="0"/>
              <a:t>Meds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25900CD3-6D9F-EE76-1282-6403119967B8}"/>
              </a:ext>
            </a:extLst>
          </p:cNvPr>
          <p:cNvSpPr/>
          <p:nvPr/>
        </p:nvSpPr>
        <p:spPr>
          <a:xfrm rot="5400000">
            <a:off x="6617924" y="-773705"/>
            <a:ext cx="1031009" cy="5510105"/>
          </a:xfrm>
          <a:prstGeom prst="leftBrace">
            <a:avLst>
              <a:gd name="adj1" fmla="val 0"/>
              <a:gd name="adj2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7CD08528-60A4-B7E5-3A06-5580785C7020}"/>
              </a:ext>
            </a:extLst>
          </p:cNvPr>
          <p:cNvSpPr/>
          <p:nvPr/>
        </p:nvSpPr>
        <p:spPr>
          <a:xfrm rot="16200000">
            <a:off x="3878207" y="3152189"/>
            <a:ext cx="1049863" cy="2392535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16ED94E4-DD67-F038-5720-2B48E0E4E118}"/>
              </a:ext>
            </a:extLst>
          </p:cNvPr>
          <p:cNvSpPr/>
          <p:nvPr/>
        </p:nvSpPr>
        <p:spPr>
          <a:xfrm rot="16200000">
            <a:off x="8095370" y="3008388"/>
            <a:ext cx="977973" cy="2608247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7933EF10-4CE1-88D9-72F5-CA15409C731F}"/>
              </a:ext>
            </a:extLst>
          </p:cNvPr>
          <p:cNvSpPr/>
          <p:nvPr/>
        </p:nvSpPr>
        <p:spPr>
          <a:xfrm rot="16200000">
            <a:off x="1222748" y="3375722"/>
            <a:ext cx="976434" cy="1875120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C966E1-66E9-7096-620F-A111D70F977D}"/>
              </a:ext>
            </a:extLst>
          </p:cNvPr>
          <p:cNvSpPr txBox="1"/>
          <p:nvPr/>
        </p:nvSpPr>
        <p:spPr>
          <a:xfrm>
            <a:off x="773404" y="4873389"/>
            <a:ext cx="161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Lifestyle 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7264C-DAFD-5776-B0C4-0FF770B8C441}"/>
              </a:ext>
            </a:extLst>
          </p:cNvPr>
          <p:cNvSpPr txBox="1"/>
          <p:nvPr/>
        </p:nvSpPr>
        <p:spPr>
          <a:xfrm>
            <a:off x="5792131" y="1026899"/>
            <a:ext cx="245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Metabolic Surgery</a:t>
            </a:r>
          </a:p>
        </p:txBody>
      </p:sp>
    </p:spTree>
    <p:extLst>
      <p:ext uri="{BB962C8B-B14F-4D97-AF65-F5344CB8AC3E}">
        <p14:creationId xmlns:p14="http://schemas.microsoft.com/office/powerpoint/2010/main" val="131327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1" grpId="0"/>
      <p:bldP spid="12" grpId="0"/>
      <p:bldP spid="16" grpId="0" animBg="1"/>
      <p:bldP spid="17" grpId="0" animBg="1"/>
      <p:bldP spid="18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hand holding a syringe&#10;&#10;Description automatically generated">
            <a:extLst>
              <a:ext uri="{FF2B5EF4-FFF2-40B4-BE49-F238E27FC236}">
                <a16:creationId xmlns:a16="http://schemas.microsoft.com/office/drawing/2014/main" id="{EADA82F5-0E7C-EF9E-44C5-EC6FC06D3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6"/>
          <a:stretch/>
        </p:blipFill>
        <p:spPr>
          <a:xfrm>
            <a:off x="4264152" y="152399"/>
            <a:ext cx="7924800" cy="3383270"/>
          </a:xfrm>
          <a:prstGeom prst="rect">
            <a:avLst/>
          </a:prstGeom>
        </p:spPr>
      </p:pic>
      <p:pic>
        <p:nvPicPr>
          <p:cNvPr id="5" name="Picture 4" descr="Bar surg Roux-en-Y.jpg">
            <a:extLst>
              <a:ext uri="{FF2B5EF4-FFF2-40B4-BE49-F238E27FC236}">
                <a16:creationId xmlns:a16="http://schemas.microsoft.com/office/drawing/2014/main" id="{B293B2C6-6134-059D-6A53-1D026326E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495" r="-1" b="32495"/>
          <a:stretch/>
        </p:blipFill>
        <p:spPr>
          <a:xfrm rot="10800000" flipH="1" flipV="1">
            <a:off x="4650916" y="3474720"/>
            <a:ext cx="7555832" cy="3383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A76577-B9BA-F6E2-3685-EF3B74B5F6FC}"/>
              </a:ext>
            </a:extLst>
          </p:cNvPr>
          <p:cNvSpPr txBox="1"/>
          <p:nvPr/>
        </p:nvSpPr>
        <p:spPr>
          <a:xfrm>
            <a:off x="464834" y="1319638"/>
            <a:ext cx="3992700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Will Anti-obesity drugs spell the demise, or the rise of metabolic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s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urgery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309273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72454-C2F4-A545-802D-EF43D8C59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A5F44-BAEE-989D-0121-4C409A85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7" y="640080"/>
            <a:ext cx="4138863" cy="3566160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Anti-Obesity Drugs will not make surgery obsolete …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…but will expedite the </a:t>
            </a:r>
            <a:r>
              <a:rPr lang="en-US" sz="3200" b="1" u="sng" dirty="0"/>
              <a:t>ongoing</a:t>
            </a:r>
            <a:r>
              <a:rPr lang="en-US" sz="3200" b="1" dirty="0"/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Shift in Focus </a:t>
            </a:r>
            <a:r>
              <a:rPr lang="en-US" sz="3200" b="1" dirty="0"/>
              <a:t>of surgery (Bariatric &gt;&gt; &gt;&gt;Metabolic Surgery)</a:t>
            </a:r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89FA7950-AE84-814B-B05E-0CA668194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r="2891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04A10E-CBB1-D333-FB67-D26A4617E70D}"/>
              </a:ext>
            </a:extLst>
          </p:cNvPr>
          <p:cNvSpPr txBox="1"/>
          <p:nvPr/>
        </p:nvSpPr>
        <p:spPr>
          <a:xfrm>
            <a:off x="-85557" y="-136892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DEE35-CACB-B66B-9C92-831BDFE46C9F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History </a:t>
            </a:r>
          </a:p>
        </p:txBody>
      </p:sp>
      <p:pic>
        <p:nvPicPr>
          <p:cNvPr id="4" name="Picture 3" descr="A magazine cover with a group of people around a person&#10;&#10;Description automatically generated">
            <a:extLst>
              <a:ext uri="{FF2B5EF4-FFF2-40B4-BE49-F238E27FC236}">
                <a16:creationId xmlns:a16="http://schemas.microsoft.com/office/drawing/2014/main" id="{74E9153F-3B44-6E41-951E-0797AD18F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r="1" b="254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899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03BFDA-5899-7E97-53BA-983410D5EF48}"/>
              </a:ext>
            </a:extLst>
          </p:cNvPr>
          <p:cNvSpPr txBox="1"/>
          <p:nvPr/>
        </p:nvSpPr>
        <p:spPr>
          <a:xfrm>
            <a:off x="498610" y="4631579"/>
            <a:ext cx="22157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Mid-1970s </a:t>
            </a:r>
          </a:p>
          <a:p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H2 receptor </a:t>
            </a:r>
          </a:p>
          <a:p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Antagonists (i.e. Cimetidine)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00FB0-2A59-E1CD-1572-2FC3054057C5}"/>
              </a:ext>
            </a:extLst>
          </p:cNvPr>
          <p:cNvSpPr txBox="1"/>
          <p:nvPr/>
        </p:nvSpPr>
        <p:spPr>
          <a:xfrm>
            <a:off x="6999301" y="4521929"/>
            <a:ext cx="18454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1982: Marshall’s </a:t>
            </a:r>
          </a:p>
          <a:p>
            <a:r>
              <a:rPr lang="en-GB" sz="2000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discovery of </a:t>
            </a:r>
            <a:r>
              <a:rPr lang="en-GB" sz="2000" b="1" i="1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H. Pylori</a:t>
            </a:r>
            <a:r>
              <a:rPr lang="en-GB" sz="2000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</a:t>
            </a:r>
            <a:endParaRPr lang="en-US" sz="2000" b="1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4BE399A-19E6-6367-9188-EAD73D90C9CE}"/>
              </a:ext>
            </a:extLst>
          </p:cNvPr>
          <p:cNvSpPr/>
          <p:nvPr/>
        </p:nvSpPr>
        <p:spPr>
          <a:xfrm>
            <a:off x="549852" y="3987540"/>
            <a:ext cx="10086975" cy="4040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76ADB8-30D8-C977-7DEB-E46D0FE3B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40" y="2733190"/>
            <a:ext cx="1656061" cy="1354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0D000-99E7-95B4-9CE3-69C75BB56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2" y="2717345"/>
            <a:ext cx="1649391" cy="1348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DF38C1-36B8-0F51-BF5E-C4DEB0D8B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54" y="2733190"/>
            <a:ext cx="1656061" cy="1354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F800A3-D50A-1A8F-0BB2-AECBE793D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880" y="4087479"/>
            <a:ext cx="424800" cy="404078"/>
          </a:xfrm>
          <a:prstGeom prst="rect">
            <a:avLst/>
          </a:prstGeom>
        </p:spPr>
      </p:pic>
      <p:sp>
        <p:nvSpPr>
          <p:cNvPr id="13" name="Up Arrow 12">
            <a:extLst>
              <a:ext uri="{FF2B5EF4-FFF2-40B4-BE49-F238E27FC236}">
                <a16:creationId xmlns:a16="http://schemas.microsoft.com/office/drawing/2014/main" id="{397A3582-EDFE-1AA5-432F-4AD27C3810E9}"/>
              </a:ext>
            </a:extLst>
          </p:cNvPr>
          <p:cNvSpPr/>
          <p:nvPr/>
        </p:nvSpPr>
        <p:spPr>
          <a:xfrm>
            <a:off x="6437030" y="4591919"/>
            <a:ext cx="642937" cy="164271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88B31D-5F27-5ED6-1A63-79DCD7374E4C}"/>
              </a:ext>
            </a:extLst>
          </p:cNvPr>
          <p:cNvSpPr txBox="1"/>
          <p:nvPr/>
        </p:nvSpPr>
        <p:spPr>
          <a:xfrm>
            <a:off x="4142677" y="4588020"/>
            <a:ext cx="22157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1981 </a:t>
            </a:r>
          </a:p>
          <a:p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H2-rec</a:t>
            </a:r>
          </a:p>
          <a:p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Antagonist Ranitidine</a:t>
            </a:r>
          </a:p>
          <a:p>
            <a:r>
              <a:rPr lang="en-GB" dirty="0">
                <a:solidFill>
                  <a:srgbClr val="212121"/>
                </a:solidFill>
                <a:latin typeface="Cambria" panose="02040503050406030204" pitchFamily="18" charset="0"/>
              </a:rPr>
              <a:t>commercialised</a:t>
            </a:r>
            <a:endParaRPr lang="en-US" dirty="0"/>
          </a:p>
        </p:txBody>
      </p:sp>
      <p:pic>
        <p:nvPicPr>
          <p:cNvPr id="18" name="Picture 17" descr="A close-up of a sign&#10;&#10;Description automatically generated">
            <a:extLst>
              <a:ext uri="{FF2B5EF4-FFF2-40B4-BE49-F238E27FC236}">
                <a16:creationId xmlns:a16="http://schemas.microsoft.com/office/drawing/2014/main" id="{57D8FA7C-15D9-04E9-165D-A7D740CFE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708" y="4588019"/>
            <a:ext cx="3336420" cy="1999037"/>
          </a:xfrm>
          <a:prstGeom prst="rect">
            <a:avLst/>
          </a:prstGeom>
        </p:spPr>
      </p:pic>
      <p:pic>
        <p:nvPicPr>
          <p:cNvPr id="20" name="Picture 19" descr="A blue and white logo&#10;&#10;Description automatically generated">
            <a:extLst>
              <a:ext uri="{FF2B5EF4-FFF2-40B4-BE49-F238E27FC236}">
                <a16:creationId xmlns:a16="http://schemas.microsoft.com/office/drawing/2014/main" id="{2EC46606-060D-C1BA-3DE5-DCFDF45C7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39" y="4544725"/>
            <a:ext cx="822534" cy="5991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0D1412-6375-9651-0C18-583DC63E1789}"/>
              </a:ext>
            </a:extLst>
          </p:cNvPr>
          <p:cNvSpPr txBox="1"/>
          <p:nvPr/>
        </p:nvSpPr>
        <p:spPr>
          <a:xfrm>
            <a:off x="9911719" y="457289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1991</a:t>
            </a:r>
          </a:p>
        </p:txBody>
      </p:sp>
      <p:pic>
        <p:nvPicPr>
          <p:cNvPr id="29" name="Picture 2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7CFDB80-C041-9883-C8FB-1F5EE90BA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35" y="225468"/>
            <a:ext cx="9329753" cy="21369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64D2B5C-AE97-D56A-5590-5D0C908F5D50}"/>
              </a:ext>
            </a:extLst>
          </p:cNvPr>
          <p:cNvSpPr txBox="1"/>
          <p:nvPr/>
        </p:nvSpPr>
        <p:spPr>
          <a:xfrm>
            <a:off x="6999301" y="1896748"/>
            <a:ext cx="2633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sng" dirty="0">
                <a:effectLst/>
                <a:latin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Ulster Med J.</a:t>
            </a:r>
            <a:r>
              <a:rPr lang="en-GB" b="0" i="0" dirty="0">
                <a:effectLst/>
                <a:latin typeface="Helvetica Neue" panose="02000503000000020004" pitchFamily="2" charset="0"/>
              </a:rPr>
              <a:t> 1998 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32AD517-BE7A-392E-93CA-F93B829AD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522" y="3847285"/>
            <a:ext cx="852848" cy="6974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0729257-AC87-FEA0-3C01-C0DE7514B8C5}"/>
              </a:ext>
            </a:extLst>
          </p:cNvPr>
          <p:cNvSpPr txBox="1"/>
          <p:nvPr/>
        </p:nvSpPr>
        <p:spPr>
          <a:xfrm>
            <a:off x="7417274" y="2659193"/>
            <a:ext cx="44681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The discovery of </a:t>
            </a:r>
            <a:r>
              <a:rPr lang="en-GB" b="0" i="1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H. </a:t>
            </a:r>
            <a:r>
              <a:rPr lang="en-GB" i="1" dirty="0">
                <a:solidFill>
                  <a:srgbClr val="212121"/>
                </a:solidFill>
                <a:latin typeface="Cambria" panose="02040503050406030204" pitchFamily="18" charset="0"/>
              </a:rPr>
              <a:t>P</a:t>
            </a:r>
            <a:r>
              <a:rPr lang="en-GB" b="0" i="1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ylori</a:t>
            </a:r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opened up the possibility of </a:t>
            </a:r>
            <a:r>
              <a:rPr lang="en-GB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curing</a:t>
            </a:r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the </a:t>
            </a:r>
            <a:r>
              <a:rPr lang="en-GB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underlying disease</a:t>
            </a:r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through an eradication regime in 90% of 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09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5B52C-1E00-C731-9D2F-D74E7BBAF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40E7E1-7996-E57B-F7E0-2BC6F60A642A}"/>
              </a:ext>
            </a:extLst>
          </p:cNvPr>
          <p:cNvSpPr txBox="1"/>
          <p:nvPr/>
        </p:nvSpPr>
        <p:spPr>
          <a:xfrm>
            <a:off x="838200" y="451381"/>
            <a:ext cx="10512552" cy="406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Anti-Obesity Drugs are not Curative </a:t>
            </a:r>
          </a:p>
        </p:txBody>
      </p:sp>
    </p:spTree>
    <p:extLst>
      <p:ext uri="{BB962C8B-B14F-4D97-AF65-F5344CB8AC3E}">
        <p14:creationId xmlns:p14="http://schemas.microsoft.com/office/powerpoint/2010/main" val="32692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3EF2C4E0-0298-7298-51B8-2A64080FC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27" y="431719"/>
            <a:ext cx="7772400" cy="187031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B056132C-9806-F46D-F6BC-4D4E1AEAA19D}"/>
              </a:ext>
            </a:extLst>
          </p:cNvPr>
          <p:cNvSpPr/>
          <p:nvPr/>
        </p:nvSpPr>
        <p:spPr>
          <a:xfrm>
            <a:off x="1052512" y="4383375"/>
            <a:ext cx="10086975" cy="4040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15EA9-E76B-BF8D-076C-F296D4AAD6DE}"/>
              </a:ext>
            </a:extLst>
          </p:cNvPr>
          <p:cNvSpPr txBox="1"/>
          <p:nvPr/>
        </p:nvSpPr>
        <p:spPr>
          <a:xfrm>
            <a:off x="8729660" y="4787453"/>
            <a:ext cx="33289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“The </a:t>
            </a:r>
            <a:r>
              <a:rPr lang="en-GB" b="1" dirty="0"/>
              <a:t>CABG</a:t>
            </a:r>
            <a:r>
              <a:rPr lang="en-GB" dirty="0"/>
              <a:t> procedure is the </a:t>
            </a:r>
            <a:r>
              <a:rPr lang="en-GB" b="1" dirty="0"/>
              <a:t>most commonly performed major cardiac operation worldwide</a:t>
            </a:r>
            <a:r>
              <a:rPr lang="en-GB" dirty="0"/>
              <a:t>”.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38071-9FD4-22E6-BDA4-E23694FBB655}"/>
              </a:ext>
            </a:extLst>
          </p:cNvPr>
          <p:cNvSpPr txBox="1"/>
          <p:nvPr/>
        </p:nvSpPr>
        <p:spPr>
          <a:xfrm>
            <a:off x="10161731" y="392171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9DC349-4801-7D52-6078-2812F9BB0B08}"/>
              </a:ext>
            </a:extLst>
          </p:cNvPr>
          <p:cNvSpPr txBox="1"/>
          <p:nvPr/>
        </p:nvSpPr>
        <p:spPr>
          <a:xfrm>
            <a:off x="937273" y="4817474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1960s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4721C-A4FE-E5D9-A73D-7A78BBE7BBA5}"/>
              </a:ext>
            </a:extLst>
          </p:cNvPr>
          <p:cNvSpPr txBox="1"/>
          <p:nvPr/>
        </p:nvSpPr>
        <p:spPr>
          <a:xfrm>
            <a:off x="451317" y="3737044"/>
            <a:ext cx="1672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Introduction of CABG for CAD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A90F4D-9F3C-13C6-42C5-D6EB945732CB}"/>
              </a:ext>
            </a:extLst>
          </p:cNvPr>
          <p:cNvSpPr txBox="1"/>
          <p:nvPr/>
        </p:nvSpPr>
        <p:spPr>
          <a:xfrm>
            <a:off x="8936828" y="5859015"/>
            <a:ext cx="2914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almost 400,000procedures performed each year in the USA alone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D715D-BB0B-E4FA-1338-63DDDE2CA848}"/>
              </a:ext>
            </a:extLst>
          </p:cNvPr>
          <p:cNvSpPr txBox="1"/>
          <p:nvPr/>
        </p:nvSpPr>
        <p:spPr>
          <a:xfrm>
            <a:off x="3822596" y="483075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1977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C3B19-FBCF-2363-14DB-97FFA4CFCD54}"/>
              </a:ext>
            </a:extLst>
          </p:cNvPr>
          <p:cNvSpPr txBox="1"/>
          <p:nvPr/>
        </p:nvSpPr>
        <p:spPr>
          <a:xfrm>
            <a:off x="3661394" y="4042329"/>
            <a:ext cx="1179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First PTCA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5C954F-8C42-8AE9-FA3B-127D0890865F}"/>
              </a:ext>
            </a:extLst>
          </p:cNvPr>
          <p:cNvSpPr txBox="1"/>
          <p:nvPr/>
        </p:nvSpPr>
        <p:spPr>
          <a:xfrm>
            <a:off x="742479" y="2757926"/>
            <a:ext cx="10707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1F1F1F"/>
                </a:solidFill>
                <a:latin typeface="ElsevierGulliver"/>
              </a:rPr>
              <a:t>Pharmacotherapy for CAD : A</a:t>
            </a:r>
            <a:r>
              <a:rPr lang="en-GB" sz="2000" b="1" i="0" dirty="0">
                <a:solidFill>
                  <a:srgbClr val="1F1F1F"/>
                </a:solidFill>
                <a:effectLst/>
                <a:latin typeface="ElsevierGulliver"/>
              </a:rPr>
              <a:t>spirin, Thienopyridines, Statins, Inhibitors of the renin-angiotensin system, and Beta-blockers</a:t>
            </a:r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5E111A-933D-EAC6-4472-36F51F4552EC}"/>
              </a:ext>
            </a:extLst>
          </p:cNvPr>
          <p:cNvSpPr txBox="1"/>
          <p:nvPr/>
        </p:nvSpPr>
        <p:spPr>
          <a:xfrm>
            <a:off x="5366102" y="4805113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1985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0C119E-4032-A30B-047D-18BF0D945C66}"/>
              </a:ext>
            </a:extLst>
          </p:cNvPr>
          <p:cNvSpPr txBox="1"/>
          <p:nvPr/>
        </p:nvSpPr>
        <p:spPr>
          <a:xfrm>
            <a:off x="5134502" y="3814364"/>
            <a:ext cx="1546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FDA Approves Aspirin for MI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60A807-D800-1E05-FC2C-30E9A770A2CD}"/>
              </a:ext>
            </a:extLst>
          </p:cNvPr>
          <p:cNvSpPr txBox="1"/>
          <p:nvPr/>
        </p:nvSpPr>
        <p:spPr>
          <a:xfrm>
            <a:off x="2448542" y="554399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1976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CF85C1-19BF-66D1-F204-B9374C23608A}"/>
              </a:ext>
            </a:extLst>
          </p:cNvPr>
          <p:cNvSpPr txBox="1"/>
          <p:nvPr/>
        </p:nvSpPr>
        <p:spPr>
          <a:xfrm>
            <a:off x="2381974" y="3771146"/>
            <a:ext cx="1129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Discovery of Statins</a:t>
            </a:r>
            <a:endParaRPr lang="en-US" dirty="0"/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0054C8E8-1874-8000-5054-04F0B2B52634}"/>
              </a:ext>
            </a:extLst>
          </p:cNvPr>
          <p:cNvSpPr/>
          <p:nvPr/>
        </p:nvSpPr>
        <p:spPr>
          <a:xfrm>
            <a:off x="2655269" y="4727046"/>
            <a:ext cx="320308" cy="81107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06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with green squares&#10;&#10;Description automatically generated">
            <a:extLst>
              <a:ext uri="{FF2B5EF4-FFF2-40B4-BE49-F238E27FC236}">
                <a16:creationId xmlns:a16="http://schemas.microsoft.com/office/drawing/2014/main" id="{53C9DE96-B51B-4D1A-9D44-2C765D5DD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54" y="820168"/>
            <a:ext cx="7054326" cy="6087878"/>
          </a:xfrm>
          <a:prstGeom prst="rect">
            <a:avLst/>
          </a:prstGeom>
        </p:spPr>
      </p:pic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5FD11727-7567-DB55-8E89-B00A6307CF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5226098"/>
              </p:ext>
            </p:extLst>
          </p:nvPr>
        </p:nvGraphicFramePr>
        <p:xfrm>
          <a:off x="224133" y="2799209"/>
          <a:ext cx="4574113" cy="33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A67B245-75C8-017F-CDDB-9913908C54D3}"/>
              </a:ext>
            </a:extLst>
          </p:cNvPr>
          <p:cNvSpPr txBox="1"/>
          <p:nvPr/>
        </p:nvSpPr>
        <p:spPr>
          <a:xfrm>
            <a:off x="205043" y="992763"/>
            <a:ext cx="575733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b="0" i="1" u="none" strike="noStrike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Which one of the following interventions would be best for someone like you as a treatment for severe obesity (BMI&gt;35kg/m2)? (Select one.)</a:t>
            </a:r>
            <a:br>
              <a:rPr lang="en-US" sz="2400" b="0" i="1" u="none" strike="noStrike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</a:br>
            <a:endParaRPr lang="en-US" sz="2000" i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1451C0-C1F5-CB4B-6E3E-9A9322DC2E27}"/>
              </a:ext>
            </a:extLst>
          </p:cNvPr>
          <p:cNvSpPr/>
          <p:nvPr/>
        </p:nvSpPr>
        <p:spPr>
          <a:xfrm>
            <a:off x="224132" y="2870200"/>
            <a:ext cx="4574113" cy="57573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722F4-B2BB-3EDC-BECB-2EE454507BF4}"/>
              </a:ext>
            </a:extLst>
          </p:cNvPr>
          <p:cNvSpPr txBox="1"/>
          <p:nvPr/>
        </p:nvSpPr>
        <p:spPr>
          <a:xfrm>
            <a:off x="6535489" y="6197274"/>
            <a:ext cx="482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“Emma Study”- manuscript in preparation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0CA98-B83D-B443-5CE0-4D7230F5E8F1}"/>
              </a:ext>
            </a:extLst>
          </p:cNvPr>
          <p:cNvSpPr txBox="1"/>
          <p:nvPr/>
        </p:nvSpPr>
        <p:spPr>
          <a:xfrm>
            <a:off x="406400" y="268035"/>
            <a:ext cx="10722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Unrealistic expectations about efficacy of lifestyle interventions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2A74472B-34D9-F43E-FF65-2DF90FDEC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32" y="6244183"/>
            <a:ext cx="1328346" cy="3795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012008-7CEA-4F85-30C9-B1BBE053C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5" y="5429250"/>
            <a:ext cx="1394923" cy="81493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0DD4EFB-A4D0-C686-436A-7EB4F36A1FD4}"/>
              </a:ext>
            </a:extLst>
          </p:cNvPr>
          <p:cNvSpPr/>
          <p:nvPr/>
        </p:nvSpPr>
        <p:spPr>
          <a:xfrm>
            <a:off x="5767515" y="2271713"/>
            <a:ext cx="6319710" cy="72937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C4F188-9521-21B4-B591-4072F27C7ED5}"/>
              </a:ext>
            </a:extLst>
          </p:cNvPr>
          <p:cNvSpPr txBox="1"/>
          <p:nvPr/>
        </p:nvSpPr>
        <p:spPr>
          <a:xfrm>
            <a:off x="5962376" y="2316203"/>
            <a:ext cx="161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Diet &amp; Exercise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6D9CD7-F378-2605-5155-182E282CC81E}"/>
              </a:ext>
            </a:extLst>
          </p:cNvPr>
          <p:cNvSpPr txBox="1"/>
          <p:nvPr/>
        </p:nvSpPr>
        <p:spPr>
          <a:xfrm>
            <a:off x="4983662" y="3134829"/>
            <a:ext cx="2780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Drugs (e.g., Ozempic, </a:t>
            </a:r>
            <a:r>
              <a:rPr lang="en-US" sz="1600" b="1" u="sng" dirty="0" err="1"/>
              <a:t>Wegovy</a:t>
            </a:r>
            <a:r>
              <a:rPr lang="en-US" sz="1600" b="1" u="sng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646D04-6575-9E7F-F992-A4C442CE947D}"/>
              </a:ext>
            </a:extLst>
          </p:cNvPr>
          <p:cNvSpPr txBox="1"/>
          <p:nvPr/>
        </p:nvSpPr>
        <p:spPr>
          <a:xfrm>
            <a:off x="5048936" y="3932133"/>
            <a:ext cx="2715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Weight-Loss/Bariatric Surgery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EF1F25-F63F-56AA-516B-70B15301E6F2}"/>
              </a:ext>
            </a:extLst>
          </p:cNvPr>
          <p:cNvSpPr txBox="1"/>
          <p:nvPr/>
        </p:nvSpPr>
        <p:spPr>
          <a:xfrm>
            <a:off x="6418386" y="4785291"/>
            <a:ext cx="1176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Don’t know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C22010-C7B9-8490-930C-663AEAF863B9}"/>
              </a:ext>
            </a:extLst>
          </p:cNvPr>
          <p:cNvSpPr txBox="1"/>
          <p:nvPr/>
        </p:nvSpPr>
        <p:spPr>
          <a:xfrm>
            <a:off x="10361573" y="2344805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59%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6CF796-404A-5FCB-C047-2625D3E98269}"/>
              </a:ext>
            </a:extLst>
          </p:cNvPr>
          <p:cNvSpPr txBox="1"/>
          <p:nvPr/>
        </p:nvSpPr>
        <p:spPr>
          <a:xfrm>
            <a:off x="8715217" y="3368558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14%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3E63FD-DB11-455E-6534-1ED70BC6B211}"/>
              </a:ext>
            </a:extLst>
          </p:cNvPr>
          <p:cNvSpPr txBox="1"/>
          <p:nvPr/>
        </p:nvSpPr>
        <p:spPr>
          <a:xfrm>
            <a:off x="8715217" y="4048993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14%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0E524E-5861-B3C2-BDB7-5EF3574FCC96}"/>
              </a:ext>
            </a:extLst>
          </p:cNvPr>
          <p:cNvSpPr txBox="1"/>
          <p:nvPr/>
        </p:nvSpPr>
        <p:spPr>
          <a:xfrm>
            <a:off x="1945035" y="6254378"/>
            <a:ext cx="236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Presented at IFSO 2023</a:t>
            </a:r>
          </a:p>
        </p:txBody>
      </p:sp>
    </p:spTree>
    <p:extLst>
      <p:ext uri="{BB962C8B-B14F-4D97-AF65-F5344CB8AC3E}">
        <p14:creationId xmlns:p14="http://schemas.microsoft.com/office/powerpoint/2010/main" val="32583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LMB Surgery">
      <a:dk1>
        <a:sysClr val="windowText" lastClr="000000"/>
      </a:dk1>
      <a:lt1>
        <a:sysClr val="window" lastClr="FFFFFF"/>
      </a:lt1>
      <a:dk2>
        <a:srgbClr val="061E3E"/>
      </a:dk2>
      <a:lt2>
        <a:srgbClr val="DCE0E4"/>
      </a:lt2>
      <a:accent1>
        <a:srgbClr val="851E3E"/>
      </a:accent1>
      <a:accent2>
        <a:srgbClr val="061E3E"/>
      </a:accent2>
      <a:accent3>
        <a:srgbClr val="251E3E"/>
      </a:accent3>
      <a:accent4>
        <a:srgbClr val="451E3E"/>
      </a:accent4>
      <a:accent5>
        <a:srgbClr val="651E3E"/>
      </a:accent5>
      <a:accent6>
        <a:srgbClr val="B6627C"/>
      </a:accent6>
      <a:hlink>
        <a:srgbClr val="3D75B9"/>
      </a:hlink>
      <a:folHlink>
        <a:srgbClr val="B6627C"/>
      </a:folHlink>
    </a:clrScheme>
    <a:fontScheme name="Custom 48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</TotalTime>
  <Words>1119</Words>
  <Application>Microsoft Macintosh PowerPoint</Application>
  <PresentationFormat>Widescreen</PresentationFormat>
  <Paragraphs>204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Aptos</vt:lpstr>
      <vt:lpstr>Arial</vt:lpstr>
      <vt:lpstr>Calibri</vt:lpstr>
      <vt:lpstr>Calibri Light</vt:lpstr>
      <vt:lpstr>Cambria</vt:lpstr>
      <vt:lpstr>Century Gothic</vt:lpstr>
      <vt:lpstr>Droid Serif</vt:lpstr>
      <vt:lpstr>ElsevierGulliver</vt:lpstr>
      <vt:lpstr>Gill Sans MT</vt:lpstr>
      <vt:lpstr>Gill Sans Nova</vt:lpstr>
      <vt:lpstr>Google Sans</vt:lpstr>
      <vt:lpstr>Helvetica</vt:lpstr>
      <vt:lpstr>Helvetica Neue</vt:lpstr>
      <vt:lpstr>Open Sans</vt:lpstr>
      <vt:lpstr>Wingdings 2</vt:lpstr>
      <vt:lpstr>Tema di Office</vt:lpstr>
      <vt:lpstr>Office Theme</vt:lpstr>
      <vt:lpstr>3_Office Theme</vt:lpstr>
      <vt:lpstr>1_Office Theme</vt:lpstr>
      <vt:lpstr>Dividend</vt:lpstr>
      <vt:lpstr> Metabolic Surgery in 2024: Role of Surgery in the Era of Obesity Drugs</vt:lpstr>
      <vt:lpstr>Disclosures</vt:lpstr>
      <vt:lpstr>PowerPoint Presentation</vt:lpstr>
      <vt:lpstr>  Anti-Obesity Drugs will not make surgery obsolete …  …but will expedite the ongoing Shift in Focus of surgery (Bariatric &gt;&gt; &gt;&gt;Metabolic Surgery)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Widespread Assumption that Volitional Control of Weight is Bidirectional, No Matter the Severity of Obesity</vt:lpstr>
      <vt:lpstr>PowerPoint Presentation</vt:lpstr>
      <vt:lpstr>PowerPoint Presentation</vt:lpstr>
      <vt:lpstr>PowerPoint Presentation</vt:lpstr>
      <vt:lpstr>PowerPoint Presentation</vt:lpstr>
      <vt:lpstr>The Changing Landscape of (Metabolic) Surgery</vt:lpstr>
      <vt:lpstr>PowerPoint Presentation</vt:lpstr>
      <vt:lpstr>Metabolic Surgery at King’s</vt:lpstr>
      <vt:lpstr>Prognosis (estimated 10-year survival based on CCI-Score)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 for Care and Policy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Lucia Melchiorre</dc:creator>
  <cp:lastModifiedBy>Francesco</cp:lastModifiedBy>
  <cp:revision>15</cp:revision>
  <dcterms:created xsi:type="dcterms:W3CDTF">2022-04-11T08:47:35Z</dcterms:created>
  <dcterms:modified xsi:type="dcterms:W3CDTF">2025-03-07T06:41:18Z</dcterms:modified>
</cp:coreProperties>
</file>